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70" r:id="rId2"/>
    <p:sldId id="346" r:id="rId3"/>
    <p:sldId id="347" r:id="rId4"/>
    <p:sldId id="348" r:id="rId5"/>
    <p:sldId id="349" r:id="rId6"/>
    <p:sldId id="351" r:id="rId7"/>
    <p:sldId id="354" r:id="rId8"/>
    <p:sldId id="355" r:id="rId9"/>
    <p:sldId id="352" r:id="rId10"/>
    <p:sldId id="371" r:id="rId11"/>
    <p:sldId id="356" r:id="rId12"/>
    <p:sldId id="375" r:id="rId13"/>
    <p:sldId id="359" r:id="rId14"/>
    <p:sldId id="360" r:id="rId15"/>
    <p:sldId id="361" r:id="rId16"/>
    <p:sldId id="362" r:id="rId17"/>
    <p:sldId id="373" r:id="rId18"/>
    <p:sldId id="364" r:id="rId19"/>
    <p:sldId id="372" r:id="rId20"/>
    <p:sldId id="366" r:id="rId21"/>
    <p:sldId id="367" r:id="rId22"/>
    <p:sldId id="374" r:id="rId23"/>
    <p:sldId id="368" r:id="rId24"/>
    <p:sldId id="3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121ABF-F7CA-4D9B-3DAB-1314707A1648}" v="1" dt="2023-12-05T21:06:57.233"/>
    <p1510:client id="{05E25921-5E3C-476A-B81D-C43224B706FF}" v="8" dt="2023-12-05T22:11:08.750"/>
    <p1510:client id="{6D56705F-086E-854F-8365-693CF271EA85}" v="597" dt="2023-12-05T22:34:32.280"/>
    <p1510:client id="{78498DB8-DECF-4BC2-88D0-DD7614A2307E}" v="11" dt="2023-12-05T21:15:12.906"/>
    <p1510:client id="{8D6A50AE-C250-4FB6-AFC8-78D81C769F5B}" v="9" dt="2023-12-05T22:09:19.907"/>
    <p1510:client id="{C01E9EF2-1DD1-454B-7064-009CAB7FC969}" v="85" dt="2023-12-05T21:52:20.578"/>
    <p1510:client id="{D4D3755F-3103-1C49-9FFD-06F429E5E4DD}" v="208" dt="2023-12-05T22:12:05.788"/>
    <p1510:client id="{E3F0F881-583C-4A1B-9C63-02C76512CDE9}" v="52" dt="2023-12-05T21:12:07.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99"/>
  </p:normalViewPr>
  <p:slideViewPr>
    <p:cSldViewPr snapToGrid="0">
      <p:cViewPr varScale="1">
        <p:scale>
          <a:sx n="90" d="100"/>
          <a:sy n="90" d="100"/>
        </p:scale>
        <p:origin x="232"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66E6F-89C0-4309-BFBE-5A200FDF94F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75EE918-D7E4-4934-99BA-ACADED9B3429}">
      <dgm:prSet custT="1"/>
      <dgm:spPr/>
      <dgm:t>
        <a:bodyPr/>
        <a:lstStyle/>
        <a:p>
          <a:pPr>
            <a:lnSpc>
              <a:spcPct val="100000"/>
            </a:lnSpc>
          </a:pPr>
          <a:r>
            <a:rPr lang="en-US" sz="1600" b="0" i="0">
              <a:latin typeface="Times New Roman"/>
              <a:cs typeface="Times New Roman"/>
            </a:rPr>
            <a:t>Data Collection by EIA: Information is sourced from over 2,000 U.S. utilities.</a:t>
          </a:r>
          <a:endParaRPr lang="en-US" sz="1600">
            <a:latin typeface="Times New Roman"/>
            <a:cs typeface="Times New Roman"/>
          </a:endParaRPr>
        </a:p>
      </dgm:t>
    </dgm:pt>
    <dgm:pt modelId="{0397EBAA-C9C0-4B85-B2E6-99DF9948BADB}" type="parTrans" cxnId="{28EBCE82-9436-4FD9-9C28-8949F58401BC}">
      <dgm:prSet/>
      <dgm:spPr/>
      <dgm:t>
        <a:bodyPr/>
        <a:lstStyle/>
        <a:p>
          <a:endParaRPr lang="en-US"/>
        </a:p>
      </dgm:t>
    </dgm:pt>
    <dgm:pt modelId="{B70F0D8F-C93E-4AF7-B0D6-B780DE2955C2}" type="sibTrans" cxnId="{28EBCE82-9436-4FD9-9C28-8949F58401BC}">
      <dgm:prSet/>
      <dgm:spPr/>
      <dgm:t>
        <a:bodyPr/>
        <a:lstStyle/>
        <a:p>
          <a:endParaRPr lang="en-US"/>
        </a:p>
      </dgm:t>
    </dgm:pt>
    <dgm:pt modelId="{E860D4EF-3881-45C4-9473-7B8998A147F4}">
      <dgm:prSet custT="1"/>
      <dgm:spPr/>
      <dgm:t>
        <a:bodyPr/>
        <a:lstStyle/>
        <a:p>
          <a:pPr>
            <a:lnSpc>
              <a:spcPct val="100000"/>
            </a:lnSpc>
          </a:pPr>
          <a:r>
            <a:rPr lang="en-US" sz="1600" b="0" i="0">
              <a:latin typeface="Times New Roman"/>
              <a:cs typeface="Times New Roman"/>
            </a:rPr>
            <a:t>Year of Data: The dataset encompasses energy statistics for the year 2017.</a:t>
          </a:r>
          <a:endParaRPr lang="en-US" sz="1600">
            <a:latin typeface="Times New Roman"/>
            <a:cs typeface="Times New Roman"/>
          </a:endParaRPr>
        </a:p>
      </dgm:t>
    </dgm:pt>
    <dgm:pt modelId="{EB98BE17-893F-4BEA-A4AC-D663890502E4}" type="parTrans" cxnId="{6347FB9B-78AB-4636-8067-534434DC88F0}">
      <dgm:prSet/>
      <dgm:spPr/>
      <dgm:t>
        <a:bodyPr/>
        <a:lstStyle/>
        <a:p>
          <a:endParaRPr lang="en-US"/>
        </a:p>
      </dgm:t>
    </dgm:pt>
    <dgm:pt modelId="{A8F9BED1-5B88-4E50-9E62-4CD779F05763}" type="sibTrans" cxnId="{6347FB9B-78AB-4636-8067-534434DC88F0}">
      <dgm:prSet/>
      <dgm:spPr/>
      <dgm:t>
        <a:bodyPr/>
        <a:lstStyle/>
        <a:p>
          <a:endParaRPr lang="en-US"/>
        </a:p>
      </dgm:t>
    </dgm:pt>
    <dgm:pt modelId="{0BF9AFA6-1263-47D7-B541-86BC3DAB01E4}">
      <dgm:prSet custT="1"/>
      <dgm:spPr/>
      <dgm:t>
        <a:bodyPr/>
        <a:lstStyle/>
        <a:p>
          <a:pPr>
            <a:lnSpc>
              <a:spcPct val="100000"/>
            </a:lnSpc>
          </a:pPr>
          <a:r>
            <a:rPr lang="en-US" sz="1600" b="0" i="0">
              <a:latin typeface="Times New Roman"/>
              <a:cs typeface="Times New Roman"/>
            </a:rPr>
            <a:t>Energy Sources: Includes detailed sectors and distributors of energy.</a:t>
          </a:r>
          <a:endParaRPr lang="en-US" sz="1600">
            <a:latin typeface="Times New Roman"/>
            <a:cs typeface="Times New Roman"/>
          </a:endParaRPr>
        </a:p>
      </dgm:t>
    </dgm:pt>
    <dgm:pt modelId="{63AEDB79-AF6B-4601-89D4-2ACCA81D1693}" type="parTrans" cxnId="{5658BAA9-6D27-4274-88E8-6DBD8C16ECF4}">
      <dgm:prSet/>
      <dgm:spPr/>
      <dgm:t>
        <a:bodyPr/>
        <a:lstStyle/>
        <a:p>
          <a:endParaRPr lang="en-US"/>
        </a:p>
      </dgm:t>
    </dgm:pt>
    <dgm:pt modelId="{6BD8527C-F9FD-448D-BE73-F69D8FB65230}" type="sibTrans" cxnId="{5658BAA9-6D27-4274-88E8-6DBD8C16ECF4}">
      <dgm:prSet/>
      <dgm:spPr/>
      <dgm:t>
        <a:bodyPr/>
        <a:lstStyle/>
        <a:p>
          <a:endParaRPr lang="en-US"/>
        </a:p>
      </dgm:t>
    </dgm:pt>
    <dgm:pt modelId="{B60D21BF-30CD-44EE-A799-1249407405BF}">
      <dgm:prSet custT="1"/>
      <dgm:spPr/>
      <dgm:t>
        <a:bodyPr/>
        <a:lstStyle/>
        <a:p>
          <a:pPr>
            <a:lnSpc>
              <a:spcPct val="100000"/>
            </a:lnSpc>
          </a:pPr>
          <a:r>
            <a:rPr lang="en-US" sz="1600" b="0" i="0">
              <a:latin typeface="Times New Roman"/>
              <a:cs typeface="Times New Roman"/>
            </a:rPr>
            <a:t>Sector Usage: Breaks down energy use across various economic sectors.</a:t>
          </a:r>
          <a:endParaRPr lang="en-US" sz="1600">
            <a:latin typeface="Times New Roman"/>
            <a:cs typeface="Times New Roman"/>
          </a:endParaRPr>
        </a:p>
      </dgm:t>
    </dgm:pt>
    <dgm:pt modelId="{338B7301-07F4-4458-B06A-C2891A34069F}" type="parTrans" cxnId="{A4732105-154C-4C81-AE5F-1A9B83705CF3}">
      <dgm:prSet/>
      <dgm:spPr/>
      <dgm:t>
        <a:bodyPr/>
        <a:lstStyle/>
        <a:p>
          <a:endParaRPr lang="en-US"/>
        </a:p>
      </dgm:t>
    </dgm:pt>
    <dgm:pt modelId="{11D37B2E-A33B-4502-A53F-E4C8FB868F6C}" type="sibTrans" cxnId="{A4732105-154C-4C81-AE5F-1A9B83705CF3}">
      <dgm:prSet/>
      <dgm:spPr/>
      <dgm:t>
        <a:bodyPr/>
        <a:lstStyle/>
        <a:p>
          <a:endParaRPr lang="en-US"/>
        </a:p>
      </dgm:t>
    </dgm:pt>
    <dgm:pt modelId="{7752E5B5-C56F-4132-94C9-049D60A08A22}">
      <dgm:prSet custT="1"/>
      <dgm:spPr/>
      <dgm:t>
        <a:bodyPr/>
        <a:lstStyle/>
        <a:p>
          <a:pPr>
            <a:lnSpc>
              <a:spcPct val="100000"/>
            </a:lnSpc>
          </a:pPr>
          <a:r>
            <a:rPr lang="en-US" sz="1600" b="0" i="0">
              <a:latin typeface="Times New Roman"/>
              <a:cs typeface="Times New Roman"/>
            </a:rPr>
            <a:t>Revenue Details: Provides data on revenues from the sale of electrical energy.</a:t>
          </a:r>
          <a:endParaRPr lang="en-US" sz="1600">
            <a:latin typeface="Times New Roman"/>
            <a:cs typeface="Times New Roman"/>
          </a:endParaRPr>
        </a:p>
      </dgm:t>
    </dgm:pt>
    <dgm:pt modelId="{2AEBD084-A7F4-467E-ADE2-5B638A6ACE1F}" type="parTrans" cxnId="{B0377612-2498-420D-82D3-8CDA7CCB8928}">
      <dgm:prSet/>
      <dgm:spPr/>
      <dgm:t>
        <a:bodyPr/>
        <a:lstStyle/>
        <a:p>
          <a:endParaRPr lang="en-US"/>
        </a:p>
      </dgm:t>
    </dgm:pt>
    <dgm:pt modelId="{0435F84C-E4EC-47D5-9A0D-5EC7C4A07706}" type="sibTrans" cxnId="{B0377612-2498-420D-82D3-8CDA7CCB8928}">
      <dgm:prSet/>
      <dgm:spPr/>
      <dgm:t>
        <a:bodyPr/>
        <a:lstStyle/>
        <a:p>
          <a:endParaRPr lang="en-US"/>
        </a:p>
      </dgm:t>
    </dgm:pt>
    <dgm:pt modelId="{3506F328-3DFC-4DC7-AD7E-E0DDCF544534}" type="pres">
      <dgm:prSet presAssocID="{1FF66E6F-89C0-4309-BFBE-5A200FDF94FC}" presName="root" presStyleCnt="0">
        <dgm:presLayoutVars>
          <dgm:dir/>
          <dgm:resizeHandles val="exact"/>
        </dgm:presLayoutVars>
      </dgm:prSet>
      <dgm:spPr/>
    </dgm:pt>
    <dgm:pt modelId="{F1BA05FB-3D52-4239-99C3-144465BDB25E}" type="pres">
      <dgm:prSet presAssocID="{975EE918-D7E4-4934-99BA-ACADED9B3429}" presName="compNode" presStyleCnt="0"/>
      <dgm:spPr/>
    </dgm:pt>
    <dgm:pt modelId="{049597E4-0DB7-44F5-B306-10E492D6A49B}" type="pres">
      <dgm:prSet presAssocID="{975EE918-D7E4-4934-99BA-ACADED9B342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1802972-DBD5-4ACD-8C36-5E00C52BC5AB}" type="pres">
      <dgm:prSet presAssocID="{975EE918-D7E4-4934-99BA-ACADED9B3429}" presName="spaceRect" presStyleCnt="0"/>
      <dgm:spPr/>
    </dgm:pt>
    <dgm:pt modelId="{0E3279BB-6ABC-455B-960C-3DB90A570DF4}" type="pres">
      <dgm:prSet presAssocID="{975EE918-D7E4-4934-99BA-ACADED9B3429}" presName="textRect" presStyleLbl="revTx" presStyleIdx="0" presStyleCnt="5">
        <dgm:presLayoutVars>
          <dgm:chMax val="1"/>
          <dgm:chPref val="1"/>
        </dgm:presLayoutVars>
      </dgm:prSet>
      <dgm:spPr/>
    </dgm:pt>
    <dgm:pt modelId="{C0897BC8-D536-4B16-B590-3A549C450712}" type="pres">
      <dgm:prSet presAssocID="{B70F0D8F-C93E-4AF7-B0D6-B780DE2955C2}" presName="sibTrans" presStyleCnt="0"/>
      <dgm:spPr/>
    </dgm:pt>
    <dgm:pt modelId="{7A1940FC-704D-48B6-B0CE-2604388A0522}" type="pres">
      <dgm:prSet presAssocID="{E860D4EF-3881-45C4-9473-7B8998A147F4}" presName="compNode" presStyleCnt="0"/>
      <dgm:spPr/>
    </dgm:pt>
    <dgm:pt modelId="{2624D242-A225-40A7-8397-C60DED107592}" type="pres">
      <dgm:prSet presAssocID="{E860D4EF-3881-45C4-9473-7B8998A147F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1622302E-0549-4FE8-899B-DB5614F56D06}" type="pres">
      <dgm:prSet presAssocID="{E860D4EF-3881-45C4-9473-7B8998A147F4}" presName="spaceRect" presStyleCnt="0"/>
      <dgm:spPr/>
    </dgm:pt>
    <dgm:pt modelId="{8B57E711-14CE-400E-A88D-1990BD04EE3F}" type="pres">
      <dgm:prSet presAssocID="{E860D4EF-3881-45C4-9473-7B8998A147F4}" presName="textRect" presStyleLbl="revTx" presStyleIdx="1" presStyleCnt="5">
        <dgm:presLayoutVars>
          <dgm:chMax val="1"/>
          <dgm:chPref val="1"/>
        </dgm:presLayoutVars>
      </dgm:prSet>
      <dgm:spPr/>
    </dgm:pt>
    <dgm:pt modelId="{214A2F04-47C0-418F-9601-19F253FF0272}" type="pres">
      <dgm:prSet presAssocID="{A8F9BED1-5B88-4E50-9E62-4CD779F05763}" presName="sibTrans" presStyleCnt="0"/>
      <dgm:spPr/>
    </dgm:pt>
    <dgm:pt modelId="{3C004D0D-A9E7-4A88-937F-61784332DCA5}" type="pres">
      <dgm:prSet presAssocID="{0BF9AFA6-1263-47D7-B541-86BC3DAB01E4}" presName="compNode" presStyleCnt="0"/>
      <dgm:spPr/>
    </dgm:pt>
    <dgm:pt modelId="{3E1D652E-0724-43BD-A1D1-7574FCC6B723}" type="pres">
      <dgm:prSet presAssocID="{0BF9AFA6-1263-47D7-B541-86BC3DAB01E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tom"/>
        </a:ext>
      </dgm:extLst>
    </dgm:pt>
    <dgm:pt modelId="{4852E9E2-C46A-4D24-8F29-850F22D6F679}" type="pres">
      <dgm:prSet presAssocID="{0BF9AFA6-1263-47D7-B541-86BC3DAB01E4}" presName="spaceRect" presStyleCnt="0"/>
      <dgm:spPr/>
    </dgm:pt>
    <dgm:pt modelId="{D77BB317-F805-4151-9715-799A5EDF5AA5}" type="pres">
      <dgm:prSet presAssocID="{0BF9AFA6-1263-47D7-B541-86BC3DAB01E4}" presName="textRect" presStyleLbl="revTx" presStyleIdx="2" presStyleCnt="5">
        <dgm:presLayoutVars>
          <dgm:chMax val="1"/>
          <dgm:chPref val="1"/>
        </dgm:presLayoutVars>
      </dgm:prSet>
      <dgm:spPr/>
    </dgm:pt>
    <dgm:pt modelId="{3ADE9EC6-FA1E-4E7A-ACD3-B619F28C1A32}" type="pres">
      <dgm:prSet presAssocID="{6BD8527C-F9FD-448D-BE73-F69D8FB65230}" presName="sibTrans" presStyleCnt="0"/>
      <dgm:spPr/>
    </dgm:pt>
    <dgm:pt modelId="{E8D171A7-E0CE-4609-AE9A-2E00096831A8}" type="pres">
      <dgm:prSet presAssocID="{B60D21BF-30CD-44EE-A799-1249407405BF}" presName="compNode" presStyleCnt="0"/>
      <dgm:spPr/>
    </dgm:pt>
    <dgm:pt modelId="{8869CA02-6C15-4B98-8260-E1C564DE9941}" type="pres">
      <dgm:prSet presAssocID="{B60D21BF-30CD-44EE-A799-1249407405B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mill"/>
        </a:ext>
      </dgm:extLst>
    </dgm:pt>
    <dgm:pt modelId="{2DA57967-8112-4455-9CCF-24D1FAA550B2}" type="pres">
      <dgm:prSet presAssocID="{B60D21BF-30CD-44EE-A799-1249407405BF}" presName="spaceRect" presStyleCnt="0"/>
      <dgm:spPr/>
    </dgm:pt>
    <dgm:pt modelId="{6BB91F92-A67B-4047-82B4-391DFAE01D85}" type="pres">
      <dgm:prSet presAssocID="{B60D21BF-30CD-44EE-A799-1249407405BF}" presName="textRect" presStyleLbl="revTx" presStyleIdx="3" presStyleCnt="5">
        <dgm:presLayoutVars>
          <dgm:chMax val="1"/>
          <dgm:chPref val="1"/>
        </dgm:presLayoutVars>
      </dgm:prSet>
      <dgm:spPr/>
    </dgm:pt>
    <dgm:pt modelId="{16EF12D7-853D-4EF9-B2F0-E2F731206945}" type="pres">
      <dgm:prSet presAssocID="{11D37B2E-A33B-4502-A53F-E4C8FB868F6C}" presName="sibTrans" presStyleCnt="0"/>
      <dgm:spPr/>
    </dgm:pt>
    <dgm:pt modelId="{19240CB1-EDC4-4AF4-B027-116FCEEB8F1C}" type="pres">
      <dgm:prSet presAssocID="{7752E5B5-C56F-4132-94C9-049D60A08A22}" presName="compNode" presStyleCnt="0"/>
      <dgm:spPr/>
    </dgm:pt>
    <dgm:pt modelId="{A06F91A6-2B74-4C5C-B28D-7BF28D849753}" type="pres">
      <dgm:prSet presAssocID="{7752E5B5-C56F-4132-94C9-049D60A08A2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lectrician"/>
        </a:ext>
      </dgm:extLst>
    </dgm:pt>
    <dgm:pt modelId="{CAB44408-5A5C-4418-BBBF-CC51E5C7131B}" type="pres">
      <dgm:prSet presAssocID="{7752E5B5-C56F-4132-94C9-049D60A08A22}" presName="spaceRect" presStyleCnt="0"/>
      <dgm:spPr/>
    </dgm:pt>
    <dgm:pt modelId="{BF3A94AE-F68F-40B4-B47F-DFA9273CD5A3}" type="pres">
      <dgm:prSet presAssocID="{7752E5B5-C56F-4132-94C9-049D60A08A22}" presName="textRect" presStyleLbl="revTx" presStyleIdx="4" presStyleCnt="5">
        <dgm:presLayoutVars>
          <dgm:chMax val="1"/>
          <dgm:chPref val="1"/>
        </dgm:presLayoutVars>
      </dgm:prSet>
      <dgm:spPr/>
    </dgm:pt>
  </dgm:ptLst>
  <dgm:cxnLst>
    <dgm:cxn modelId="{A4732105-154C-4C81-AE5F-1A9B83705CF3}" srcId="{1FF66E6F-89C0-4309-BFBE-5A200FDF94FC}" destId="{B60D21BF-30CD-44EE-A799-1249407405BF}" srcOrd="3" destOrd="0" parTransId="{338B7301-07F4-4458-B06A-C2891A34069F}" sibTransId="{11D37B2E-A33B-4502-A53F-E4C8FB868F6C}"/>
    <dgm:cxn modelId="{A97EBE06-89C9-7F4B-B4A8-DC74291E23B2}" type="presOf" srcId="{B60D21BF-30CD-44EE-A799-1249407405BF}" destId="{6BB91F92-A67B-4047-82B4-391DFAE01D85}" srcOrd="0" destOrd="0" presId="urn:microsoft.com/office/officeart/2018/2/layout/IconLabelList"/>
    <dgm:cxn modelId="{B0377612-2498-420D-82D3-8CDA7CCB8928}" srcId="{1FF66E6F-89C0-4309-BFBE-5A200FDF94FC}" destId="{7752E5B5-C56F-4132-94C9-049D60A08A22}" srcOrd="4" destOrd="0" parTransId="{2AEBD084-A7F4-467E-ADE2-5B638A6ACE1F}" sibTransId="{0435F84C-E4EC-47D5-9A0D-5EC7C4A07706}"/>
    <dgm:cxn modelId="{036FE73E-2BFC-8B4E-84D5-3C34983CD079}" type="presOf" srcId="{0BF9AFA6-1263-47D7-B541-86BC3DAB01E4}" destId="{D77BB317-F805-4151-9715-799A5EDF5AA5}" srcOrd="0" destOrd="0" presId="urn:microsoft.com/office/officeart/2018/2/layout/IconLabelList"/>
    <dgm:cxn modelId="{D668A847-A403-2C41-B259-3EE358490FA4}" type="presOf" srcId="{7752E5B5-C56F-4132-94C9-049D60A08A22}" destId="{BF3A94AE-F68F-40B4-B47F-DFA9273CD5A3}" srcOrd="0" destOrd="0" presId="urn:microsoft.com/office/officeart/2018/2/layout/IconLabelList"/>
    <dgm:cxn modelId="{28EBCE82-9436-4FD9-9C28-8949F58401BC}" srcId="{1FF66E6F-89C0-4309-BFBE-5A200FDF94FC}" destId="{975EE918-D7E4-4934-99BA-ACADED9B3429}" srcOrd="0" destOrd="0" parTransId="{0397EBAA-C9C0-4B85-B2E6-99DF9948BADB}" sibTransId="{B70F0D8F-C93E-4AF7-B0D6-B780DE2955C2}"/>
    <dgm:cxn modelId="{6347FB9B-78AB-4636-8067-534434DC88F0}" srcId="{1FF66E6F-89C0-4309-BFBE-5A200FDF94FC}" destId="{E860D4EF-3881-45C4-9473-7B8998A147F4}" srcOrd="1" destOrd="0" parTransId="{EB98BE17-893F-4BEA-A4AC-D663890502E4}" sibTransId="{A8F9BED1-5B88-4E50-9E62-4CD779F05763}"/>
    <dgm:cxn modelId="{5658BAA9-6D27-4274-88E8-6DBD8C16ECF4}" srcId="{1FF66E6F-89C0-4309-BFBE-5A200FDF94FC}" destId="{0BF9AFA6-1263-47D7-B541-86BC3DAB01E4}" srcOrd="2" destOrd="0" parTransId="{63AEDB79-AF6B-4601-89D4-2ACCA81D1693}" sibTransId="{6BD8527C-F9FD-448D-BE73-F69D8FB65230}"/>
    <dgm:cxn modelId="{9CA59BAC-FA23-DE48-9E71-B4FBCC25587B}" type="presOf" srcId="{E860D4EF-3881-45C4-9473-7B8998A147F4}" destId="{8B57E711-14CE-400E-A88D-1990BD04EE3F}" srcOrd="0" destOrd="0" presId="urn:microsoft.com/office/officeart/2018/2/layout/IconLabelList"/>
    <dgm:cxn modelId="{16BBC6AF-D89E-B741-896D-9EC3119BA7DE}" type="presOf" srcId="{975EE918-D7E4-4934-99BA-ACADED9B3429}" destId="{0E3279BB-6ABC-455B-960C-3DB90A570DF4}" srcOrd="0" destOrd="0" presId="urn:microsoft.com/office/officeart/2018/2/layout/IconLabelList"/>
    <dgm:cxn modelId="{77422ED9-0C97-A54E-82F4-A18E27ECDBC4}" type="presOf" srcId="{1FF66E6F-89C0-4309-BFBE-5A200FDF94FC}" destId="{3506F328-3DFC-4DC7-AD7E-E0DDCF544534}" srcOrd="0" destOrd="0" presId="urn:microsoft.com/office/officeart/2018/2/layout/IconLabelList"/>
    <dgm:cxn modelId="{BD776CEB-AF46-8F44-B467-F7ABA39111AA}" type="presParOf" srcId="{3506F328-3DFC-4DC7-AD7E-E0DDCF544534}" destId="{F1BA05FB-3D52-4239-99C3-144465BDB25E}" srcOrd="0" destOrd="0" presId="urn:microsoft.com/office/officeart/2018/2/layout/IconLabelList"/>
    <dgm:cxn modelId="{39A4F520-0135-494F-9945-59B8E5FBC96B}" type="presParOf" srcId="{F1BA05FB-3D52-4239-99C3-144465BDB25E}" destId="{049597E4-0DB7-44F5-B306-10E492D6A49B}" srcOrd="0" destOrd="0" presId="urn:microsoft.com/office/officeart/2018/2/layout/IconLabelList"/>
    <dgm:cxn modelId="{9E0B5000-421C-7541-A8AB-075C9055FF03}" type="presParOf" srcId="{F1BA05FB-3D52-4239-99C3-144465BDB25E}" destId="{51802972-DBD5-4ACD-8C36-5E00C52BC5AB}" srcOrd="1" destOrd="0" presId="urn:microsoft.com/office/officeart/2018/2/layout/IconLabelList"/>
    <dgm:cxn modelId="{DA2C3CD9-F969-5944-9E4A-24013FAD9DA0}" type="presParOf" srcId="{F1BA05FB-3D52-4239-99C3-144465BDB25E}" destId="{0E3279BB-6ABC-455B-960C-3DB90A570DF4}" srcOrd="2" destOrd="0" presId="urn:microsoft.com/office/officeart/2018/2/layout/IconLabelList"/>
    <dgm:cxn modelId="{C8F1E998-352F-D44E-AEE2-CD8914DA158C}" type="presParOf" srcId="{3506F328-3DFC-4DC7-AD7E-E0DDCF544534}" destId="{C0897BC8-D536-4B16-B590-3A549C450712}" srcOrd="1" destOrd="0" presId="urn:microsoft.com/office/officeart/2018/2/layout/IconLabelList"/>
    <dgm:cxn modelId="{79FE63BB-2324-FE4C-8F2F-D3D66241F74C}" type="presParOf" srcId="{3506F328-3DFC-4DC7-AD7E-E0DDCF544534}" destId="{7A1940FC-704D-48B6-B0CE-2604388A0522}" srcOrd="2" destOrd="0" presId="urn:microsoft.com/office/officeart/2018/2/layout/IconLabelList"/>
    <dgm:cxn modelId="{7E767E48-72A7-5948-BDA7-C2F2A42EF2A9}" type="presParOf" srcId="{7A1940FC-704D-48B6-B0CE-2604388A0522}" destId="{2624D242-A225-40A7-8397-C60DED107592}" srcOrd="0" destOrd="0" presId="urn:microsoft.com/office/officeart/2018/2/layout/IconLabelList"/>
    <dgm:cxn modelId="{48936CE4-4D9C-4A4D-85D6-44A26E18BD4A}" type="presParOf" srcId="{7A1940FC-704D-48B6-B0CE-2604388A0522}" destId="{1622302E-0549-4FE8-899B-DB5614F56D06}" srcOrd="1" destOrd="0" presId="urn:microsoft.com/office/officeart/2018/2/layout/IconLabelList"/>
    <dgm:cxn modelId="{91380C9F-75AA-3049-9004-C2D7466F1C43}" type="presParOf" srcId="{7A1940FC-704D-48B6-B0CE-2604388A0522}" destId="{8B57E711-14CE-400E-A88D-1990BD04EE3F}" srcOrd="2" destOrd="0" presId="urn:microsoft.com/office/officeart/2018/2/layout/IconLabelList"/>
    <dgm:cxn modelId="{9DF7F12F-FE2A-B24B-A923-BC3B42FBA64F}" type="presParOf" srcId="{3506F328-3DFC-4DC7-AD7E-E0DDCF544534}" destId="{214A2F04-47C0-418F-9601-19F253FF0272}" srcOrd="3" destOrd="0" presId="urn:microsoft.com/office/officeart/2018/2/layout/IconLabelList"/>
    <dgm:cxn modelId="{A863F842-5A89-5243-BF5F-9922CD266319}" type="presParOf" srcId="{3506F328-3DFC-4DC7-AD7E-E0DDCF544534}" destId="{3C004D0D-A9E7-4A88-937F-61784332DCA5}" srcOrd="4" destOrd="0" presId="urn:microsoft.com/office/officeart/2018/2/layout/IconLabelList"/>
    <dgm:cxn modelId="{C0709A53-27BD-6441-B1B6-07EC119DBA1A}" type="presParOf" srcId="{3C004D0D-A9E7-4A88-937F-61784332DCA5}" destId="{3E1D652E-0724-43BD-A1D1-7574FCC6B723}" srcOrd="0" destOrd="0" presId="urn:microsoft.com/office/officeart/2018/2/layout/IconLabelList"/>
    <dgm:cxn modelId="{87CFBDDB-9A29-B34D-B4EF-E85B45482283}" type="presParOf" srcId="{3C004D0D-A9E7-4A88-937F-61784332DCA5}" destId="{4852E9E2-C46A-4D24-8F29-850F22D6F679}" srcOrd="1" destOrd="0" presId="urn:microsoft.com/office/officeart/2018/2/layout/IconLabelList"/>
    <dgm:cxn modelId="{A65D8999-4A91-4144-A41D-5E0C1C11FCB9}" type="presParOf" srcId="{3C004D0D-A9E7-4A88-937F-61784332DCA5}" destId="{D77BB317-F805-4151-9715-799A5EDF5AA5}" srcOrd="2" destOrd="0" presId="urn:microsoft.com/office/officeart/2018/2/layout/IconLabelList"/>
    <dgm:cxn modelId="{22DD46BD-5864-7745-AFD0-9A1E24AB9F68}" type="presParOf" srcId="{3506F328-3DFC-4DC7-AD7E-E0DDCF544534}" destId="{3ADE9EC6-FA1E-4E7A-ACD3-B619F28C1A32}" srcOrd="5" destOrd="0" presId="urn:microsoft.com/office/officeart/2018/2/layout/IconLabelList"/>
    <dgm:cxn modelId="{063ED11C-62E1-9245-B110-AC7FB7DE3C38}" type="presParOf" srcId="{3506F328-3DFC-4DC7-AD7E-E0DDCF544534}" destId="{E8D171A7-E0CE-4609-AE9A-2E00096831A8}" srcOrd="6" destOrd="0" presId="urn:microsoft.com/office/officeart/2018/2/layout/IconLabelList"/>
    <dgm:cxn modelId="{68434833-C869-3340-A4FB-D8E57ECDF50A}" type="presParOf" srcId="{E8D171A7-E0CE-4609-AE9A-2E00096831A8}" destId="{8869CA02-6C15-4B98-8260-E1C564DE9941}" srcOrd="0" destOrd="0" presId="urn:microsoft.com/office/officeart/2018/2/layout/IconLabelList"/>
    <dgm:cxn modelId="{6CA7AEAE-0818-6941-AD00-4B3893C03918}" type="presParOf" srcId="{E8D171A7-E0CE-4609-AE9A-2E00096831A8}" destId="{2DA57967-8112-4455-9CCF-24D1FAA550B2}" srcOrd="1" destOrd="0" presId="urn:microsoft.com/office/officeart/2018/2/layout/IconLabelList"/>
    <dgm:cxn modelId="{119FC762-605D-924D-A280-C5824231FFCD}" type="presParOf" srcId="{E8D171A7-E0CE-4609-AE9A-2E00096831A8}" destId="{6BB91F92-A67B-4047-82B4-391DFAE01D85}" srcOrd="2" destOrd="0" presId="urn:microsoft.com/office/officeart/2018/2/layout/IconLabelList"/>
    <dgm:cxn modelId="{1CDE8027-E10D-884E-B9EC-B4758BFFF595}" type="presParOf" srcId="{3506F328-3DFC-4DC7-AD7E-E0DDCF544534}" destId="{16EF12D7-853D-4EF9-B2F0-E2F731206945}" srcOrd="7" destOrd="0" presId="urn:microsoft.com/office/officeart/2018/2/layout/IconLabelList"/>
    <dgm:cxn modelId="{E0EA33EF-8448-694F-B39D-89A9729C037E}" type="presParOf" srcId="{3506F328-3DFC-4DC7-AD7E-E0DDCF544534}" destId="{19240CB1-EDC4-4AF4-B027-116FCEEB8F1C}" srcOrd="8" destOrd="0" presId="urn:microsoft.com/office/officeart/2018/2/layout/IconLabelList"/>
    <dgm:cxn modelId="{96E26E2A-95FB-A241-8AD8-339242260CC8}" type="presParOf" srcId="{19240CB1-EDC4-4AF4-B027-116FCEEB8F1C}" destId="{A06F91A6-2B74-4C5C-B28D-7BF28D849753}" srcOrd="0" destOrd="0" presId="urn:microsoft.com/office/officeart/2018/2/layout/IconLabelList"/>
    <dgm:cxn modelId="{89B4D22A-6E56-984A-8510-4FA08623769A}" type="presParOf" srcId="{19240CB1-EDC4-4AF4-B027-116FCEEB8F1C}" destId="{CAB44408-5A5C-4418-BBBF-CC51E5C7131B}" srcOrd="1" destOrd="0" presId="urn:microsoft.com/office/officeart/2018/2/layout/IconLabelList"/>
    <dgm:cxn modelId="{E0A129A4-1966-DB44-BF83-03E60D37A4C0}" type="presParOf" srcId="{19240CB1-EDC4-4AF4-B027-116FCEEB8F1C}" destId="{BF3A94AE-F68F-40B4-B47F-DFA9273CD5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7E7FAD-42CA-4343-917B-1E997AFE86D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A91FB4C-1043-4B41-8835-4BD884F3BF38}">
      <dgm:prSet/>
      <dgm:spPr/>
      <dgm:t>
        <a:bodyPr/>
        <a:lstStyle/>
        <a:p>
          <a:pPr>
            <a:lnSpc>
              <a:spcPct val="100000"/>
            </a:lnSpc>
          </a:pPr>
          <a:r>
            <a:rPr lang="en-US"/>
            <a:t>A strong positive correlation between </a:t>
          </a:r>
          <a:r>
            <a:rPr lang="en-US" b="1"/>
            <a:t>Demand.Summer Peak</a:t>
          </a:r>
          <a:r>
            <a:rPr lang="en-US"/>
            <a:t> and </a:t>
          </a:r>
          <a:r>
            <a:rPr lang="en-US" b="1"/>
            <a:t>Demand.Winter Peak</a:t>
          </a:r>
          <a:r>
            <a:rPr lang="en-US"/>
            <a:t>, with a coefficient close to 1.</a:t>
          </a:r>
        </a:p>
      </dgm:t>
    </dgm:pt>
    <dgm:pt modelId="{6324DDEA-4920-4347-9091-72B02EDA572C}" type="parTrans" cxnId="{D1180072-F5BE-4740-A2F9-DA608B82EF1A}">
      <dgm:prSet/>
      <dgm:spPr/>
      <dgm:t>
        <a:bodyPr/>
        <a:lstStyle/>
        <a:p>
          <a:endParaRPr lang="en-US"/>
        </a:p>
      </dgm:t>
    </dgm:pt>
    <dgm:pt modelId="{8EE3D815-527F-4030-BE49-5CA889002116}" type="sibTrans" cxnId="{D1180072-F5BE-4740-A2F9-DA608B82EF1A}">
      <dgm:prSet/>
      <dgm:spPr/>
      <dgm:t>
        <a:bodyPr/>
        <a:lstStyle/>
        <a:p>
          <a:endParaRPr lang="en-US"/>
        </a:p>
      </dgm:t>
    </dgm:pt>
    <dgm:pt modelId="{DFA01959-F201-48A4-B4A8-58AFE5B97555}">
      <dgm:prSet/>
      <dgm:spPr/>
      <dgm:t>
        <a:bodyPr/>
        <a:lstStyle/>
        <a:p>
          <a:pPr>
            <a:lnSpc>
              <a:spcPct val="100000"/>
            </a:lnSpc>
          </a:pPr>
          <a:r>
            <a:rPr lang="en-US" b="1"/>
            <a:t>Retail.Total.Revenue </a:t>
          </a:r>
          <a:r>
            <a:rPr lang="en-US"/>
            <a:t>and </a:t>
          </a:r>
          <a:r>
            <a:rPr lang="en-US" b="1"/>
            <a:t>Retail.Total.Sales</a:t>
          </a:r>
          <a:r>
            <a:rPr lang="en-US"/>
            <a:t> show a substantial positive correlation with Demand.Summer Peak and Demand.Winter Peak.</a:t>
          </a:r>
        </a:p>
      </dgm:t>
    </dgm:pt>
    <dgm:pt modelId="{4902E41B-5D00-4E9B-96CC-6F158B37AB61}" type="parTrans" cxnId="{B4CCDB40-7807-4119-828F-08E62588D090}">
      <dgm:prSet/>
      <dgm:spPr/>
      <dgm:t>
        <a:bodyPr/>
        <a:lstStyle/>
        <a:p>
          <a:endParaRPr lang="en-US"/>
        </a:p>
      </dgm:t>
    </dgm:pt>
    <dgm:pt modelId="{DBDCFBBC-4627-4D43-A404-0581B9CEF406}" type="sibTrans" cxnId="{B4CCDB40-7807-4119-828F-08E62588D090}">
      <dgm:prSet/>
      <dgm:spPr/>
      <dgm:t>
        <a:bodyPr/>
        <a:lstStyle/>
        <a:p>
          <a:endParaRPr lang="en-US"/>
        </a:p>
      </dgm:t>
    </dgm:pt>
    <dgm:pt modelId="{94F4798B-D7EA-4138-834A-42CBA5A31117}" type="pres">
      <dgm:prSet presAssocID="{157E7FAD-42CA-4343-917B-1E997AFE86D9}" presName="root" presStyleCnt="0">
        <dgm:presLayoutVars>
          <dgm:dir/>
          <dgm:resizeHandles val="exact"/>
        </dgm:presLayoutVars>
      </dgm:prSet>
      <dgm:spPr/>
    </dgm:pt>
    <dgm:pt modelId="{5B03898E-FA1F-4A2C-AB6F-8DCBCB202C46}" type="pres">
      <dgm:prSet presAssocID="{3A91FB4C-1043-4B41-8835-4BD884F3BF38}" presName="compNode" presStyleCnt="0"/>
      <dgm:spPr/>
    </dgm:pt>
    <dgm:pt modelId="{88AE1563-FE91-4D52-BBF2-B291B3AF4F7A}" type="pres">
      <dgm:prSet presAssocID="{3A91FB4C-1043-4B41-8835-4BD884F3BF38}" presName="bgRect" presStyleLbl="bgShp" presStyleIdx="0" presStyleCnt="2"/>
      <dgm:spPr/>
    </dgm:pt>
    <dgm:pt modelId="{AF8D9FCD-1688-4257-A3A3-5783AAEB2CC0}" type="pres">
      <dgm:prSet presAssocID="{3A91FB4C-1043-4B41-8835-4BD884F3BF3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w Temperature"/>
        </a:ext>
      </dgm:extLst>
    </dgm:pt>
    <dgm:pt modelId="{93A1F8BA-1B01-408B-9303-59FD47CF4698}" type="pres">
      <dgm:prSet presAssocID="{3A91FB4C-1043-4B41-8835-4BD884F3BF38}" presName="spaceRect" presStyleCnt="0"/>
      <dgm:spPr/>
    </dgm:pt>
    <dgm:pt modelId="{3C94EEAC-8AB0-482C-AE63-5ECC12D120C2}" type="pres">
      <dgm:prSet presAssocID="{3A91FB4C-1043-4B41-8835-4BD884F3BF38}" presName="parTx" presStyleLbl="revTx" presStyleIdx="0" presStyleCnt="2">
        <dgm:presLayoutVars>
          <dgm:chMax val="0"/>
          <dgm:chPref val="0"/>
        </dgm:presLayoutVars>
      </dgm:prSet>
      <dgm:spPr/>
    </dgm:pt>
    <dgm:pt modelId="{DF3E0F2D-891A-4F84-A743-42F3869725C1}" type="pres">
      <dgm:prSet presAssocID="{8EE3D815-527F-4030-BE49-5CA889002116}" presName="sibTrans" presStyleCnt="0"/>
      <dgm:spPr/>
    </dgm:pt>
    <dgm:pt modelId="{5CCBDE95-1FEB-420D-B8E9-507B80FFDB69}" type="pres">
      <dgm:prSet presAssocID="{DFA01959-F201-48A4-B4A8-58AFE5B97555}" presName="compNode" presStyleCnt="0"/>
      <dgm:spPr/>
    </dgm:pt>
    <dgm:pt modelId="{77920569-03F4-4FC7-9736-01C1145C53B7}" type="pres">
      <dgm:prSet presAssocID="{DFA01959-F201-48A4-B4A8-58AFE5B97555}" presName="bgRect" presStyleLbl="bgShp" presStyleIdx="1" presStyleCnt="2"/>
      <dgm:spPr/>
    </dgm:pt>
    <dgm:pt modelId="{4F2F5137-C35E-4417-9B2C-9BC36C2970C4}" type="pres">
      <dgm:prSet presAssocID="{DFA01959-F201-48A4-B4A8-58AFE5B975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DA161D7B-704C-41AB-9BAB-A31120A210E6}" type="pres">
      <dgm:prSet presAssocID="{DFA01959-F201-48A4-B4A8-58AFE5B97555}" presName="spaceRect" presStyleCnt="0"/>
      <dgm:spPr/>
    </dgm:pt>
    <dgm:pt modelId="{6F279D4A-DD1C-4943-AB9F-EDDD810DFD42}" type="pres">
      <dgm:prSet presAssocID="{DFA01959-F201-48A4-B4A8-58AFE5B97555}" presName="parTx" presStyleLbl="revTx" presStyleIdx="1" presStyleCnt="2">
        <dgm:presLayoutVars>
          <dgm:chMax val="0"/>
          <dgm:chPref val="0"/>
        </dgm:presLayoutVars>
      </dgm:prSet>
      <dgm:spPr/>
    </dgm:pt>
  </dgm:ptLst>
  <dgm:cxnLst>
    <dgm:cxn modelId="{B4CCDB40-7807-4119-828F-08E62588D090}" srcId="{157E7FAD-42CA-4343-917B-1E997AFE86D9}" destId="{DFA01959-F201-48A4-B4A8-58AFE5B97555}" srcOrd="1" destOrd="0" parTransId="{4902E41B-5D00-4E9B-96CC-6F158B37AB61}" sibTransId="{DBDCFBBC-4627-4D43-A404-0581B9CEF406}"/>
    <dgm:cxn modelId="{FA6E3D4B-EBF1-4C12-BB55-0CE101901DAC}" type="presOf" srcId="{157E7FAD-42CA-4343-917B-1E997AFE86D9}" destId="{94F4798B-D7EA-4138-834A-42CBA5A31117}" srcOrd="0" destOrd="0" presId="urn:microsoft.com/office/officeart/2018/2/layout/IconVerticalSolidList"/>
    <dgm:cxn modelId="{D1180072-F5BE-4740-A2F9-DA608B82EF1A}" srcId="{157E7FAD-42CA-4343-917B-1E997AFE86D9}" destId="{3A91FB4C-1043-4B41-8835-4BD884F3BF38}" srcOrd="0" destOrd="0" parTransId="{6324DDEA-4920-4347-9091-72B02EDA572C}" sibTransId="{8EE3D815-527F-4030-BE49-5CA889002116}"/>
    <dgm:cxn modelId="{9C84A4EE-55EF-45D4-98F9-95867FCA4C78}" type="presOf" srcId="{DFA01959-F201-48A4-B4A8-58AFE5B97555}" destId="{6F279D4A-DD1C-4943-AB9F-EDDD810DFD42}" srcOrd="0" destOrd="0" presId="urn:microsoft.com/office/officeart/2018/2/layout/IconVerticalSolidList"/>
    <dgm:cxn modelId="{053798F9-69D0-4E7F-B2F7-286C17880E70}" type="presOf" srcId="{3A91FB4C-1043-4B41-8835-4BD884F3BF38}" destId="{3C94EEAC-8AB0-482C-AE63-5ECC12D120C2}" srcOrd="0" destOrd="0" presId="urn:microsoft.com/office/officeart/2018/2/layout/IconVerticalSolidList"/>
    <dgm:cxn modelId="{62C82424-42D5-41F2-A713-82BE4B712B82}" type="presParOf" srcId="{94F4798B-D7EA-4138-834A-42CBA5A31117}" destId="{5B03898E-FA1F-4A2C-AB6F-8DCBCB202C46}" srcOrd="0" destOrd="0" presId="urn:microsoft.com/office/officeart/2018/2/layout/IconVerticalSolidList"/>
    <dgm:cxn modelId="{DBDDB6FE-1326-4BFC-9B74-2E9485407C18}" type="presParOf" srcId="{5B03898E-FA1F-4A2C-AB6F-8DCBCB202C46}" destId="{88AE1563-FE91-4D52-BBF2-B291B3AF4F7A}" srcOrd="0" destOrd="0" presId="urn:microsoft.com/office/officeart/2018/2/layout/IconVerticalSolidList"/>
    <dgm:cxn modelId="{6810C53F-2B93-422E-9A2B-273398011D94}" type="presParOf" srcId="{5B03898E-FA1F-4A2C-AB6F-8DCBCB202C46}" destId="{AF8D9FCD-1688-4257-A3A3-5783AAEB2CC0}" srcOrd="1" destOrd="0" presId="urn:microsoft.com/office/officeart/2018/2/layout/IconVerticalSolidList"/>
    <dgm:cxn modelId="{193A8BCE-01D3-4C09-B052-1F65244CAD33}" type="presParOf" srcId="{5B03898E-FA1F-4A2C-AB6F-8DCBCB202C46}" destId="{93A1F8BA-1B01-408B-9303-59FD47CF4698}" srcOrd="2" destOrd="0" presId="urn:microsoft.com/office/officeart/2018/2/layout/IconVerticalSolidList"/>
    <dgm:cxn modelId="{F49788CD-2521-4AC7-8380-C1F21CCA5527}" type="presParOf" srcId="{5B03898E-FA1F-4A2C-AB6F-8DCBCB202C46}" destId="{3C94EEAC-8AB0-482C-AE63-5ECC12D120C2}" srcOrd="3" destOrd="0" presId="urn:microsoft.com/office/officeart/2018/2/layout/IconVerticalSolidList"/>
    <dgm:cxn modelId="{D95AAC6B-D0D8-4020-A171-5CA7B33A5962}" type="presParOf" srcId="{94F4798B-D7EA-4138-834A-42CBA5A31117}" destId="{DF3E0F2D-891A-4F84-A743-42F3869725C1}" srcOrd="1" destOrd="0" presId="urn:microsoft.com/office/officeart/2018/2/layout/IconVerticalSolidList"/>
    <dgm:cxn modelId="{DBFEAE5D-F3DC-4A5E-B346-799BF3F45F0E}" type="presParOf" srcId="{94F4798B-D7EA-4138-834A-42CBA5A31117}" destId="{5CCBDE95-1FEB-420D-B8E9-507B80FFDB69}" srcOrd="2" destOrd="0" presId="urn:microsoft.com/office/officeart/2018/2/layout/IconVerticalSolidList"/>
    <dgm:cxn modelId="{F7EBCB88-C71B-4352-8BD9-E9DFDFB8C2F8}" type="presParOf" srcId="{5CCBDE95-1FEB-420D-B8E9-507B80FFDB69}" destId="{77920569-03F4-4FC7-9736-01C1145C53B7}" srcOrd="0" destOrd="0" presId="urn:microsoft.com/office/officeart/2018/2/layout/IconVerticalSolidList"/>
    <dgm:cxn modelId="{E84E8DF5-9AEC-4F3E-A9FE-5FF6A7589227}" type="presParOf" srcId="{5CCBDE95-1FEB-420D-B8E9-507B80FFDB69}" destId="{4F2F5137-C35E-4417-9B2C-9BC36C2970C4}" srcOrd="1" destOrd="0" presId="urn:microsoft.com/office/officeart/2018/2/layout/IconVerticalSolidList"/>
    <dgm:cxn modelId="{2D8DB9E6-6D9F-4DBF-9996-B9D16D9C5F19}" type="presParOf" srcId="{5CCBDE95-1FEB-420D-B8E9-507B80FFDB69}" destId="{DA161D7B-704C-41AB-9BAB-A31120A210E6}" srcOrd="2" destOrd="0" presId="urn:microsoft.com/office/officeart/2018/2/layout/IconVerticalSolidList"/>
    <dgm:cxn modelId="{480605B6-F338-4727-AFAB-D991DC6839E2}" type="presParOf" srcId="{5CCBDE95-1FEB-420D-B8E9-507B80FFDB69}" destId="{6F279D4A-DD1C-4943-AB9F-EDDD810DFD4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AF44AF-D8C7-4218-B540-E6E1CCDB8C9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8BBD199-895C-427E-A849-EBCAB5DCD4D5}">
      <dgm:prSet/>
      <dgm:spPr/>
      <dgm:t>
        <a:bodyPr/>
        <a:lstStyle/>
        <a:p>
          <a:r>
            <a:rPr lang="en-US">
              <a:latin typeface="Times New Roman" panose="02020603050405020304" pitchFamily="18" charset="0"/>
              <a:cs typeface="Times New Roman" panose="02020603050405020304" pitchFamily="18" charset="0"/>
            </a:rPr>
            <a:t>Findings represent a deeper understanding of our energy consumption patterns, highlighting opportunities for more efficient energy use and better utility management. </a:t>
          </a:r>
        </a:p>
      </dgm:t>
    </dgm:pt>
    <dgm:pt modelId="{2DCBF48C-4FE6-45E2-8BD5-B69C384B4F85}" type="parTrans" cxnId="{9D93A5C1-C099-460D-B07A-C530E2DBF13B}">
      <dgm:prSet/>
      <dgm:spPr/>
      <dgm:t>
        <a:bodyPr/>
        <a:lstStyle/>
        <a:p>
          <a:endParaRPr lang="en-US"/>
        </a:p>
      </dgm:t>
    </dgm:pt>
    <dgm:pt modelId="{D7C0BCC2-B8CB-46EB-A111-33CC3BA0D800}" type="sibTrans" cxnId="{9D93A5C1-C099-460D-B07A-C530E2DBF13B}">
      <dgm:prSet/>
      <dgm:spPr/>
      <dgm:t>
        <a:bodyPr/>
        <a:lstStyle/>
        <a:p>
          <a:endParaRPr lang="en-US"/>
        </a:p>
      </dgm:t>
    </dgm:pt>
    <dgm:pt modelId="{D77961ED-08F5-48B0-9715-CC567EDEE893}">
      <dgm:prSet/>
      <dgm:spPr/>
      <dgm:t>
        <a:bodyPr/>
        <a:lstStyle/>
        <a:p>
          <a:r>
            <a:rPr lang="en-US">
              <a:latin typeface="Times New Roman" panose="02020603050405020304" pitchFamily="18" charset="0"/>
              <a:cs typeface="Times New Roman" panose="02020603050405020304" pitchFamily="18" charset="0"/>
            </a:rPr>
            <a:t>These insights are crucial in our path towards a more sustainable and energy-conscious future.</a:t>
          </a:r>
        </a:p>
      </dgm:t>
    </dgm:pt>
    <dgm:pt modelId="{31E5F890-34F8-4726-B461-FB1C6AA8D4F7}" type="parTrans" cxnId="{9653A399-0403-4477-A1A3-D6BBC323A2EC}">
      <dgm:prSet/>
      <dgm:spPr/>
      <dgm:t>
        <a:bodyPr/>
        <a:lstStyle/>
        <a:p>
          <a:endParaRPr lang="en-US"/>
        </a:p>
      </dgm:t>
    </dgm:pt>
    <dgm:pt modelId="{9D828899-A04D-4AA7-BBFF-1DC47385A275}" type="sibTrans" cxnId="{9653A399-0403-4477-A1A3-D6BBC323A2EC}">
      <dgm:prSet/>
      <dgm:spPr/>
      <dgm:t>
        <a:bodyPr/>
        <a:lstStyle/>
        <a:p>
          <a:endParaRPr lang="en-US"/>
        </a:p>
      </dgm:t>
    </dgm:pt>
    <dgm:pt modelId="{2F8D797F-D913-A141-8BE0-48EC3941D234}" type="pres">
      <dgm:prSet presAssocID="{D1AF44AF-D8C7-4218-B540-E6E1CCDB8C96}" presName="linear" presStyleCnt="0">
        <dgm:presLayoutVars>
          <dgm:animLvl val="lvl"/>
          <dgm:resizeHandles val="exact"/>
        </dgm:presLayoutVars>
      </dgm:prSet>
      <dgm:spPr/>
    </dgm:pt>
    <dgm:pt modelId="{B4752389-BE1A-7642-B2B4-AC1D31C27029}" type="pres">
      <dgm:prSet presAssocID="{F8BBD199-895C-427E-A849-EBCAB5DCD4D5}" presName="parentText" presStyleLbl="node1" presStyleIdx="0" presStyleCnt="2">
        <dgm:presLayoutVars>
          <dgm:chMax val="0"/>
          <dgm:bulletEnabled val="1"/>
        </dgm:presLayoutVars>
      </dgm:prSet>
      <dgm:spPr/>
    </dgm:pt>
    <dgm:pt modelId="{013D62BE-A66D-A946-ADF8-9CB0EE04223B}" type="pres">
      <dgm:prSet presAssocID="{D7C0BCC2-B8CB-46EB-A111-33CC3BA0D800}" presName="spacer" presStyleCnt="0"/>
      <dgm:spPr/>
    </dgm:pt>
    <dgm:pt modelId="{BD309D8C-C459-B847-BB2B-31CABFDC40A8}" type="pres">
      <dgm:prSet presAssocID="{D77961ED-08F5-48B0-9715-CC567EDEE893}" presName="parentText" presStyleLbl="node1" presStyleIdx="1" presStyleCnt="2">
        <dgm:presLayoutVars>
          <dgm:chMax val="0"/>
          <dgm:bulletEnabled val="1"/>
        </dgm:presLayoutVars>
      </dgm:prSet>
      <dgm:spPr/>
    </dgm:pt>
  </dgm:ptLst>
  <dgm:cxnLst>
    <dgm:cxn modelId="{7A41B082-F37D-114F-8B38-817DFE5ACF70}" type="presOf" srcId="{D77961ED-08F5-48B0-9715-CC567EDEE893}" destId="{BD309D8C-C459-B847-BB2B-31CABFDC40A8}" srcOrd="0" destOrd="0" presId="urn:microsoft.com/office/officeart/2005/8/layout/vList2"/>
    <dgm:cxn modelId="{9653A399-0403-4477-A1A3-D6BBC323A2EC}" srcId="{D1AF44AF-D8C7-4218-B540-E6E1CCDB8C96}" destId="{D77961ED-08F5-48B0-9715-CC567EDEE893}" srcOrd="1" destOrd="0" parTransId="{31E5F890-34F8-4726-B461-FB1C6AA8D4F7}" sibTransId="{9D828899-A04D-4AA7-BBFF-1DC47385A275}"/>
    <dgm:cxn modelId="{11E6ADAA-AE39-1D4E-A89B-C62E52DF949A}" type="presOf" srcId="{D1AF44AF-D8C7-4218-B540-E6E1CCDB8C96}" destId="{2F8D797F-D913-A141-8BE0-48EC3941D234}" srcOrd="0" destOrd="0" presId="urn:microsoft.com/office/officeart/2005/8/layout/vList2"/>
    <dgm:cxn modelId="{1BBF86B3-A136-4C4C-AB47-5AE7EE21E441}" type="presOf" srcId="{F8BBD199-895C-427E-A849-EBCAB5DCD4D5}" destId="{B4752389-BE1A-7642-B2B4-AC1D31C27029}" srcOrd="0" destOrd="0" presId="urn:microsoft.com/office/officeart/2005/8/layout/vList2"/>
    <dgm:cxn modelId="{9D93A5C1-C099-460D-B07A-C530E2DBF13B}" srcId="{D1AF44AF-D8C7-4218-B540-E6E1CCDB8C96}" destId="{F8BBD199-895C-427E-A849-EBCAB5DCD4D5}" srcOrd="0" destOrd="0" parTransId="{2DCBF48C-4FE6-45E2-8BD5-B69C384B4F85}" sibTransId="{D7C0BCC2-B8CB-46EB-A111-33CC3BA0D800}"/>
    <dgm:cxn modelId="{24F620BF-4AE6-9E47-8E5F-BF9B52EBD1B7}" type="presParOf" srcId="{2F8D797F-D913-A141-8BE0-48EC3941D234}" destId="{B4752389-BE1A-7642-B2B4-AC1D31C27029}" srcOrd="0" destOrd="0" presId="urn:microsoft.com/office/officeart/2005/8/layout/vList2"/>
    <dgm:cxn modelId="{A11C2BD0-856F-514B-8D10-D268B2D65BD7}" type="presParOf" srcId="{2F8D797F-D913-A141-8BE0-48EC3941D234}" destId="{013D62BE-A66D-A946-ADF8-9CB0EE04223B}" srcOrd="1" destOrd="0" presId="urn:microsoft.com/office/officeart/2005/8/layout/vList2"/>
    <dgm:cxn modelId="{CD96BB28-E4B0-E646-9395-70DF4E15473B}" type="presParOf" srcId="{2F8D797F-D913-A141-8BE0-48EC3941D234}" destId="{BD309D8C-C459-B847-BB2B-31CABFDC40A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597E4-0DB7-44F5-B306-10E492D6A49B}">
      <dsp:nvSpPr>
        <dsp:cNvPr id="0" name=""/>
        <dsp:cNvSpPr/>
      </dsp:nvSpPr>
      <dsp:spPr>
        <a:xfrm>
          <a:off x="663956" y="65196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3279BB-6ABC-455B-960C-3DB90A570DF4}">
      <dsp:nvSpPr>
        <dsp:cNvPr id="0" name=""/>
        <dsp:cNvSpPr/>
      </dsp:nvSpPr>
      <dsp:spPr>
        <a:xfrm>
          <a:off x="168956" y="1846302"/>
          <a:ext cx="1800000" cy="1131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a:latin typeface="Times New Roman"/>
              <a:cs typeface="Times New Roman"/>
            </a:rPr>
            <a:t>Data Collection by EIA: Information is sourced from over 2,000 U.S. utilities.</a:t>
          </a:r>
          <a:endParaRPr lang="en-US" sz="1600" kern="1200">
            <a:latin typeface="Times New Roman"/>
            <a:cs typeface="Times New Roman"/>
          </a:endParaRPr>
        </a:p>
      </dsp:txBody>
      <dsp:txXfrm>
        <a:off x="168956" y="1846302"/>
        <a:ext cx="1800000" cy="1131503"/>
      </dsp:txXfrm>
    </dsp:sp>
    <dsp:sp modelId="{2624D242-A225-40A7-8397-C60DED107592}">
      <dsp:nvSpPr>
        <dsp:cNvPr id="0" name=""/>
        <dsp:cNvSpPr/>
      </dsp:nvSpPr>
      <dsp:spPr>
        <a:xfrm>
          <a:off x="2778956" y="65196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57E711-14CE-400E-A88D-1990BD04EE3F}">
      <dsp:nvSpPr>
        <dsp:cNvPr id="0" name=""/>
        <dsp:cNvSpPr/>
      </dsp:nvSpPr>
      <dsp:spPr>
        <a:xfrm>
          <a:off x="2283956" y="1846302"/>
          <a:ext cx="1800000" cy="1131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a:latin typeface="Times New Roman"/>
              <a:cs typeface="Times New Roman"/>
            </a:rPr>
            <a:t>Year of Data: The dataset encompasses energy statistics for the year 2017.</a:t>
          </a:r>
          <a:endParaRPr lang="en-US" sz="1600" kern="1200">
            <a:latin typeface="Times New Roman"/>
            <a:cs typeface="Times New Roman"/>
          </a:endParaRPr>
        </a:p>
      </dsp:txBody>
      <dsp:txXfrm>
        <a:off x="2283956" y="1846302"/>
        <a:ext cx="1800000" cy="1131503"/>
      </dsp:txXfrm>
    </dsp:sp>
    <dsp:sp modelId="{3E1D652E-0724-43BD-A1D1-7574FCC6B723}">
      <dsp:nvSpPr>
        <dsp:cNvPr id="0" name=""/>
        <dsp:cNvSpPr/>
      </dsp:nvSpPr>
      <dsp:spPr>
        <a:xfrm>
          <a:off x="4893956" y="65196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7BB317-F805-4151-9715-799A5EDF5AA5}">
      <dsp:nvSpPr>
        <dsp:cNvPr id="0" name=""/>
        <dsp:cNvSpPr/>
      </dsp:nvSpPr>
      <dsp:spPr>
        <a:xfrm>
          <a:off x="4398956" y="1846302"/>
          <a:ext cx="1800000" cy="1131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a:latin typeface="Times New Roman"/>
              <a:cs typeface="Times New Roman"/>
            </a:rPr>
            <a:t>Energy Sources: Includes detailed sectors and distributors of energy.</a:t>
          </a:r>
          <a:endParaRPr lang="en-US" sz="1600" kern="1200">
            <a:latin typeface="Times New Roman"/>
            <a:cs typeface="Times New Roman"/>
          </a:endParaRPr>
        </a:p>
      </dsp:txBody>
      <dsp:txXfrm>
        <a:off x="4398956" y="1846302"/>
        <a:ext cx="1800000" cy="1131503"/>
      </dsp:txXfrm>
    </dsp:sp>
    <dsp:sp modelId="{8869CA02-6C15-4B98-8260-E1C564DE9941}">
      <dsp:nvSpPr>
        <dsp:cNvPr id="0" name=""/>
        <dsp:cNvSpPr/>
      </dsp:nvSpPr>
      <dsp:spPr>
        <a:xfrm>
          <a:off x="1721456" y="342780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B91F92-A67B-4047-82B4-391DFAE01D85}">
      <dsp:nvSpPr>
        <dsp:cNvPr id="0" name=""/>
        <dsp:cNvSpPr/>
      </dsp:nvSpPr>
      <dsp:spPr>
        <a:xfrm>
          <a:off x="1226456" y="4622143"/>
          <a:ext cx="1800000" cy="1131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a:latin typeface="Times New Roman"/>
              <a:cs typeface="Times New Roman"/>
            </a:rPr>
            <a:t>Sector Usage: Breaks down energy use across various economic sectors.</a:t>
          </a:r>
          <a:endParaRPr lang="en-US" sz="1600" kern="1200">
            <a:latin typeface="Times New Roman"/>
            <a:cs typeface="Times New Roman"/>
          </a:endParaRPr>
        </a:p>
      </dsp:txBody>
      <dsp:txXfrm>
        <a:off x="1226456" y="4622143"/>
        <a:ext cx="1800000" cy="1131503"/>
      </dsp:txXfrm>
    </dsp:sp>
    <dsp:sp modelId="{A06F91A6-2B74-4C5C-B28D-7BF28D849753}">
      <dsp:nvSpPr>
        <dsp:cNvPr id="0" name=""/>
        <dsp:cNvSpPr/>
      </dsp:nvSpPr>
      <dsp:spPr>
        <a:xfrm>
          <a:off x="3836456" y="3427806"/>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3A94AE-F68F-40B4-B47F-DFA9273CD5A3}">
      <dsp:nvSpPr>
        <dsp:cNvPr id="0" name=""/>
        <dsp:cNvSpPr/>
      </dsp:nvSpPr>
      <dsp:spPr>
        <a:xfrm>
          <a:off x="3341456" y="4622143"/>
          <a:ext cx="1800000" cy="1131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a:latin typeface="Times New Roman"/>
              <a:cs typeface="Times New Roman"/>
            </a:rPr>
            <a:t>Revenue Details: Provides data on revenues from the sale of electrical energy.</a:t>
          </a:r>
          <a:endParaRPr lang="en-US" sz="1600" kern="1200">
            <a:latin typeface="Times New Roman"/>
            <a:cs typeface="Times New Roman"/>
          </a:endParaRPr>
        </a:p>
      </dsp:txBody>
      <dsp:txXfrm>
        <a:off x="3341456" y="4622143"/>
        <a:ext cx="1800000" cy="1131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E1563-FE91-4D52-BBF2-B291B3AF4F7A}">
      <dsp:nvSpPr>
        <dsp:cNvPr id="0" name=""/>
        <dsp:cNvSpPr/>
      </dsp:nvSpPr>
      <dsp:spPr>
        <a:xfrm>
          <a:off x="0" y="798914"/>
          <a:ext cx="4311300" cy="1474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D9FCD-1688-4257-A3A3-5783AAEB2CC0}">
      <dsp:nvSpPr>
        <dsp:cNvPr id="0" name=""/>
        <dsp:cNvSpPr/>
      </dsp:nvSpPr>
      <dsp:spPr>
        <a:xfrm>
          <a:off x="446163" y="1130771"/>
          <a:ext cx="811206" cy="8112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94EEAC-8AB0-482C-AE63-5ECC12D120C2}">
      <dsp:nvSpPr>
        <dsp:cNvPr id="0" name=""/>
        <dsp:cNvSpPr/>
      </dsp:nvSpPr>
      <dsp:spPr>
        <a:xfrm>
          <a:off x="1703532" y="798914"/>
          <a:ext cx="2607767" cy="147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096" tIns="156096" rIns="156096" bIns="156096" numCol="1" spcCol="1270" anchor="ctr" anchorCtr="0">
          <a:noAutofit/>
        </a:bodyPr>
        <a:lstStyle/>
        <a:p>
          <a:pPr marL="0" lvl="0" indent="0" algn="l" defTabSz="622300">
            <a:lnSpc>
              <a:spcPct val="100000"/>
            </a:lnSpc>
            <a:spcBef>
              <a:spcPct val="0"/>
            </a:spcBef>
            <a:spcAft>
              <a:spcPct val="35000"/>
            </a:spcAft>
            <a:buNone/>
          </a:pPr>
          <a:r>
            <a:rPr lang="en-US" sz="1400" kern="1200"/>
            <a:t>A strong positive correlation between </a:t>
          </a:r>
          <a:r>
            <a:rPr lang="en-US" sz="1400" b="1" kern="1200"/>
            <a:t>Demand.Summer Peak</a:t>
          </a:r>
          <a:r>
            <a:rPr lang="en-US" sz="1400" kern="1200"/>
            <a:t> and </a:t>
          </a:r>
          <a:r>
            <a:rPr lang="en-US" sz="1400" b="1" kern="1200"/>
            <a:t>Demand.Winter Peak</a:t>
          </a:r>
          <a:r>
            <a:rPr lang="en-US" sz="1400" kern="1200"/>
            <a:t>, with a coefficient close to 1.</a:t>
          </a:r>
        </a:p>
      </dsp:txBody>
      <dsp:txXfrm>
        <a:off x="1703532" y="798914"/>
        <a:ext cx="2607767" cy="1474920"/>
      </dsp:txXfrm>
    </dsp:sp>
    <dsp:sp modelId="{77920569-03F4-4FC7-9736-01C1145C53B7}">
      <dsp:nvSpPr>
        <dsp:cNvPr id="0" name=""/>
        <dsp:cNvSpPr/>
      </dsp:nvSpPr>
      <dsp:spPr>
        <a:xfrm>
          <a:off x="0" y="2642565"/>
          <a:ext cx="4311300" cy="1474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F5137-C35E-4417-9B2C-9BC36C2970C4}">
      <dsp:nvSpPr>
        <dsp:cNvPr id="0" name=""/>
        <dsp:cNvSpPr/>
      </dsp:nvSpPr>
      <dsp:spPr>
        <a:xfrm>
          <a:off x="446163" y="2974421"/>
          <a:ext cx="811206" cy="8112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279D4A-DD1C-4943-AB9F-EDDD810DFD42}">
      <dsp:nvSpPr>
        <dsp:cNvPr id="0" name=""/>
        <dsp:cNvSpPr/>
      </dsp:nvSpPr>
      <dsp:spPr>
        <a:xfrm>
          <a:off x="1703532" y="2642565"/>
          <a:ext cx="2607767" cy="147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096" tIns="156096" rIns="156096" bIns="156096" numCol="1" spcCol="1270" anchor="ctr" anchorCtr="0">
          <a:noAutofit/>
        </a:bodyPr>
        <a:lstStyle/>
        <a:p>
          <a:pPr marL="0" lvl="0" indent="0" algn="l" defTabSz="622300">
            <a:lnSpc>
              <a:spcPct val="100000"/>
            </a:lnSpc>
            <a:spcBef>
              <a:spcPct val="0"/>
            </a:spcBef>
            <a:spcAft>
              <a:spcPct val="35000"/>
            </a:spcAft>
            <a:buNone/>
          </a:pPr>
          <a:r>
            <a:rPr lang="en-US" sz="1400" b="1" kern="1200"/>
            <a:t>Retail.Total.Revenue </a:t>
          </a:r>
          <a:r>
            <a:rPr lang="en-US" sz="1400" kern="1200"/>
            <a:t>and </a:t>
          </a:r>
          <a:r>
            <a:rPr lang="en-US" sz="1400" b="1" kern="1200"/>
            <a:t>Retail.Total.Sales</a:t>
          </a:r>
          <a:r>
            <a:rPr lang="en-US" sz="1400" kern="1200"/>
            <a:t> show a substantial positive correlation with Demand.Summer Peak and Demand.Winter Peak.</a:t>
          </a:r>
        </a:p>
      </dsp:txBody>
      <dsp:txXfrm>
        <a:off x="1703532" y="2642565"/>
        <a:ext cx="2607767" cy="14749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52389-BE1A-7642-B2B4-AC1D31C27029}">
      <dsp:nvSpPr>
        <dsp:cNvPr id="0" name=""/>
        <dsp:cNvSpPr/>
      </dsp:nvSpPr>
      <dsp:spPr>
        <a:xfrm>
          <a:off x="0" y="377813"/>
          <a:ext cx="6245265" cy="23751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latin typeface="Times New Roman" panose="02020603050405020304" pitchFamily="18" charset="0"/>
              <a:cs typeface="Times New Roman" panose="02020603050405020304" pitchFamily="18" charset="0"/>
            </a:rPr>
            <a:t>Findings represent a deeper understanding of our energy consumption patterns, highlighting opportunities for more efficient energy use and better utility management. </a:t>
          </a:r>
        </a:p>
      </dsp:txBody>
      <dsp:txXfrm>
        <a:off x="115943" y="493756"/>
        <a:ext cx="6013379" cy="2143214"/>
      </dsp:txXfrm>
    </dsp:sp>
    <dsp:sp modelId="{BD309D8C-C459-B847-BB2B-31CABFDC40A8}">
      <dsp:nvSpPr>
        <dsp:cNvPr id="0" name=""/>
        <dsp:cNvSpPr/>
      </dsp:nvSpPr>
      <dsp:spPr>
        <a:xfrm>
          <a:off x="0" y="2836433"/>
          <a:ext cx="6245265" cy="23751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latin typeface="Times New Roman" panose="02020603050405020304" pitchFamily="18" charset="0"/>
              <a:cs typeface="Times New Roman" panose="02020603050405020304" pitchFamily="18" charset="0"/>
            </a:rPr>
            <a:t>These insights are crucial in our path towards a more sustainable and energy-conscious future.</a:t>
          </a:r>
        </a:p>
      </dsp:txBody>
      <dsp:txXfrm>
        <a:off x="115943" y="2952376"/>
        <a:ext cx="6013379" cy="214321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6D7AA-A074-5347-BC0E-CA57CCE36D09}" type="datetimeFigureOut">
              <a:rPr lang="en-US" smtClean="0"/>
              <a:t>12/12/23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9586B-EF08-BB45-B173-0F512C94D464}" type="slidenum">
              <a:rPr lang="en-US" smtClean="0"/>
              <a:t>‹#›</a:t>
            </a:fld>
            <a:endParaRPr lang="en-US"/>
          </a:p>
        </p:txBody>
      </p:sp>
    </p:spTree>
    <p:extLst>
      <p:ext uri="{BB962C8B-B14F-4D97-AF65-F5344CB8AC3E}">
        <p14:creationId xmlns:p14="http://schemas.microsoft.com/office/powerpoint/2010/main" val="84082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69586B-EF08-BB45-B173-0F512C94D464}" type="slidenum">
              <a:rPr lang="en-US" smtClean="0"/>
              <a:t>8</a:t>
            </a:fld>
            <a:endParaRPr lang="en-US"/>
          </a:p>
        </p:txBody>
      </p:sp>
    </p:spTree>
    <p:extLst>
      <p:ext uri="{BB962C8B-B14F-4D97-AF65-F5344CB8AC3E}">
        <p14:creationId xmlns:p14="http://schemas.microsoft.com/office/powerpoint/2010/main" val="3388626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ABDB-C74D-F0E6-53AC-3E76483212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06FD54-0924-46D1-DC31-79FB2DD8F2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0CA202-5953-584A-F3FF-BA85A8BC726A}"/>
              </a:ext>
            </a:extLst>
          </p:cNvPr>
          <p:cNvSpPr>
            <a:spLocks noGrp="1"/>
          </p:cNvSpPr>
          <p:nvPr>
            <p:ph type="dt" sz="half" idx="10"/>
          </p:nvPr>
        </p:nvSpPr>
        <p:spPr/>
        <p:txBody>
          <a:bodyPr/>
          <a:lstStyle/>
          <a:p>
            <a:fld id="{8FE8CFA6-E11B-FB42-8E2E-467D4D9586C5}" type="datetimeFigureOut">
              <a:rPr lang="en-US" smtClean="0"/>
              <a:t>12/12/23</a:t>
            </a:fld>
            <a:endParaRPr lang="en-US"/>
          </a:p>
        </p:txBody>
      </p:sp>
      <p:sp>
        <p:nvSpPr>
          <p:cNvPr id="5" name="Footer Placeholder 4">
            <a:extLst>
              <a:ext uri="{FF2B5EF4-FFF2-40B4-BE49-F238E27FC236}">
                <a16:creationId xmlns:a16="http://schemas.microsoft.com/office/drawing/2014/main" id="{D38816BB-2686-AB26-D436-84F60BE19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86DFFF-EBC1-070F-36FB-566A1F033972}"/>
              </a:ext>
            </a:extLst>
          </p:cNvPr>
          <p:cNvSpPr>
            <a:spLocks noGrp="1"/>
          </p:cNvSpPr>
          <p:nvPr>
            <p:ph type="sldNum" sz="quarter" idx="12"/>
          </p:nvPr>
        </p:nvSpPr>
        <p:spPr/>
        <p:txBody>
          <a:bodyPr/>
          <a:lstStyle/>
          <a:p>
            <a:fld id="{CF37F974-CF5A-914B-9272-F4B49B4AB7A2}" type="slidenum">
              <a:rPr lang="en-US" smtClean="0"/>
              <a:t>‹#›</a:t>
            </a:fld>
            <a:endParaRPr lang="en-US"/>
          </a:p>
        </p:txBody>
      </p:sp>
    </p:spTree>
    <p:extLst>
      <p:ext uri="{BB962C8B-B14F-4D97-AF65-F5344CB8AC3E}">
        <p14:creationId xmlns:p14="http://schemas.microsoft.com/office/powerpoint/2010/main" val="2157546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92466-D139-A0B9-FE9B-29D223C737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E8B15C-7B55-183D-CE15-78B9542868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3CE7B-BCE9-4FE3-3632-B9E913E5B30D}"/>
              </a:ext>
            </a:extLst>
          </p:cNvPr>
          <p:cNvSpPr>
            <a:spLocks noGrp="1"/>
          </p:cNvSpPr>
          <p:nvPr>
            <p:ph type="dt" sz="half" idx="10"/>
          </p:nvPr>
        </p:nvSpPr>
        <p:spPr/>
        <p:txBody>
          <a:bodyPr/>
          <a:lstStyle/>
          <a:p>
            <a:fld id="{8FE8CFA6-E11B-FB42-8E2E-467D4D9586C5}" type="datetimeFigureOut">
              <a:rPr lang="en-US" smtClean="0"/>
              <a:t>12/12/23</a:t>
            </a:fld>
            <a:endParaRPr lang="en-US"/>
          </a:p>
        </p:txBody>
      </p:sp>
      <p:sp>
        <p:nvSpPr>
          <p:cNvPr id="5" name="Footer Placeholder 4">
            <a:extLst>
              <a:ext uri="{FF2B5EF4-FFF2-40B4-BE49-F238E27FC236}">
                <a16:creationId xmlns:a16="http://schemas.microsoft.com/office/drawing/2014/main" id="{16EA1AD8-82F8-9D67-8AB5-BBF334736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8909D-C52E-7628-D09D-B308BC5BB64F}"/>
              </a:ext>
            </a:extLst>
          </p:cNvPr>
          <p:cNvSpPr>
            <a:spLocks noGrp="1"/>
          </p:cNvSpPr>
          <p:nvPr>
            <p:ph type="sldNum" sz="quarter" idx="12"/>
          </p:nvPr>
        </p:nvSpPr>
        <p:spPr/>
        <p:txBody>
          <a:bodyPr/>
          <a:lstStyle/>
          <a:p>
            <a:fld id="{CF37F974-CF5A-914B-9272-F4B49B4AB7A2}" type="slidenum">
              <a:rPr lang="en-US" smtClean="0"/>
              <a:t>‹#›</a:t>
            </a:fld>
            <a:endParaRPr lang="en-US"/>
          </a:p>
        </p:txBody>
      </p:sp>
    </p:spTree>
    <p:extLst>
      <p:ext uri="{BB962C8B-B14F-4D97-AF65-F5344CB8AC3E}">
        <p14:creationId xmlns:p14="http://schemas.microsoft.com/office/powerpoint/2010/main" val="948000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231C1D-F13B-C04C-9A3F-2DDF1F8650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9E8099-7D55-BB50-8EC1-37A77664C0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4490A-7484-34FE-F353-6C4C9496F3F7}"/>
              </a:ext>
            </a:extLst>
          </p:cNvPr>
          <p:cNvSpPr>
            <a:spLocks noGrp="1"/>
          </p:cNvSpPr>
          <p:nvPr>
            <p:ph type="dt" sz="half" idx="10"/>
          </p:nvPr>
        </p:nvSpPr>
        <p:spPr/>
        <p:txBody>
          <a:bodyPr/>
          <a:lstStyle/>
          <a:p>
            <a:fld id="{8FE8CFA6-E11B-FB42-8E2E-467D4D9586C5}" type="datetimeFigureOut">
              <a:rPr lang="en-US" smtClean="0"/>
              <a:t>12/12/23</a:t>
            </a:fld>
            <a:endParaRPr lang="en-US"/>
          </a:p>
        </p:txBody>
      </p:sp>
      <p:sp>
        <p:nvSpPr>
          <p:cNvPr id="5" name="Footer Placeholder 4">
            <a:extLst>
              <a:ext uri="{FF2B5EF4-FFF2-40B4-BE49-F238E27FC236}">
                <a16:creationId xmlns:a16="http://schemas.microsoft.com/office/drawing/2014/main" id="{3AEE1867-201E-A4E9-D969-7185BBE97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2C41B-02CF-C0AD-D58F-05595BA2A603}"/>
              </a:ext>
            </a:extLst>
          </p:cNvPr>
          <p:cNvSpPr>
            <a:spLocks noGrp="1"/>
          </p:cNvSpPr>
          <p:nvPr>
            <p:ph type="sldNum" sz="quarter" idx="12"/>
          </p:nvPr>
        </p:nvSpPr>
        <p:spPr/>
        <p:txBody>
          <a:bodyPr/>
          <a:lstStyle/>
          <a:p>
            <a:fld id="{CF37F974-CF5A-914B-9272-F4B49B4AB7A2}" type="slidenum">
              <a:rPr lang="en-US" smtClean="0"/>
              <a:t>‹#›</a:t>
            </a:fld>
            <a:endParaRPr lang="en-US"/>
          </a:p>
        </p:txBody>
      </p:sp>
    </p:spTree>
    <p:extLst>
      <p:ext uri="{BB962C8B-B14F-4D97-AF65-F5344CB8AC3E}">
        <p14:creationId xmlns:p14="http://schemas.microsoft.com/office/powerpoint/2010/main" val="1170525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977DF-1F2B-EE8D-8206-F928155F92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1A45EC-3852-65FE-2240-D4BB79A93F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BE5143-64F2-4A94-8706-E550CAD8F6DB}"/>
              </a:ext>
            </a:extLst>
          </p:cNvPr>
          <p:cNvSpPr>
            <a:spLocks noGrp="1"/>
          </p:cNvSpPr>
          <p:nvPr>
            <p:ph type="dt" sz="half" idx="10"/>
          </p:nvPr>
        </p:nvSpPr>
        <p:spPr/>
        <p:txBody>
          <a:bodyPr/>
          <a:lstStyle/>
          <a:p>
            <a:fld id="{8FE8CFA6-E11B-FB42-8E2E-467D4D9586C5}" type="datetimeFigureOut">
              <a:rPr lang="en-US" smtClean="0"/>
              <a:t>12/12/23</a:t>
            </a:fld>
            <a:endParaRPr lang="en-US"/>
          </a:p>
        </p:txBody>
      </p:sp>
      <p:sp>
        <p:nvSpPr>
          <p:cNvPr id="5" name="Footer Placeholder 4">
            <a:extLst>
              <a:ext uri="{FF2B5EF4-FFF2-40B4-BE49-F238E27FC236}">
                <a16:creationId xmlns:a16="http://schemas.microsoft.com/office/drawing/2014/main" id="{E91416CC-2E83-C1F7-5E00-B0E4444466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7849D-F2D1-9A3C-AC2A-A9DD280266FE}"/>
              </a:ext>
            </a:extLst>
          </p:cNvPr>
          <p:cNvSpPr>
            <a:spLocks noGrp="1"/>
          </p:cNvSpPr>
          <p:nvPr>
            <p:ph type="sldNum" sz="quarter" idx="12"/>
          </p:nvPr>
        </p:nvSpPr>
        <p:spPr/>
        <p:txBody>
          <a:bodyPr/>
          <a:lstStyle/>
          <a:p>
            <a:fld id="{CF37F974-CF5A-914B-9272-F4B49B4AB7A2}" type="slidenum">
              <a:rPr lang="en-US" smtClean="0"/>
              <a:t>‹#›</a:t>
            </a:fld>
            <a:endParaRPr lang="en-US"/>
          </a:p>
        </p:txBody>
      </p:sp>
    </p:spTree>
    <p:extLst>
      <p:ext uri="{BB962C8B-B14F-4D97-AF65-F5344CB8AC3E}">
        <p14:creationId xmlns:p14="http://schemas.microsoft.com/office/powerpoint/2010/main" val="891257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EC991-05A1-0A5A-BC6A-F6DE9F259C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B8D653-250B-6120-F32B-52950A26FD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7CCAB8-B2AF-1D44-DBBE-7D69B5EF6510}"/>
              </a:ext>
            </a:extLst>
          </p:cNvPr>
          <p:cNvSpPr>
            <a:spLocks noGrp="1"/>
          </p:cNvSpPr>
          <p:nvPr>
            <p:ph type="dt" sz="half" idx="10"/>
          </p:nvPr>
        </p:nvSpPr>
        <p:spPr/>
        <p:txBody>
          <a:bodyPr/>
          <a:lstStyle/>
          <a:p>
            <a:fld id="{8FE8CFA6-E11B-FB42-8E2E-467D4D9586C5}" type="datetimeFigureOut">
              <a:rPr lang="en-US" smtClean="0"/>
              <a:t>12/12/23</a:t>
            </a:fld>
            <a:endParaRPr lang="en-US"/>
          </a:p>
        </p:txBody>
      </p:sp>
      <p:sp>
        <p:nvSpPr>
          <p:cNvPr id="5" name="Footer Placeholder 4">
            <a:extLst>
              <a:ext uri="{FF2B5EF4-FFF2-40B4-BE49-F238E27FC236}">
                <a16:creationId xmlns:a16="http://schemas.microsoft.com/office/drawing/2014/main" id="{BCE6CA4E-E9C2-949A-0AA6-DACC981FD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B159EC-A43A-DD06-19B3-32B14135275D}"/>
              </a:ext>
            </a:extLst>
          </p:cNvPr>
          <p:cNvSpPr>
            <a:spLocks noGrp="1"/>
          </p:cNvSpPr>
          <p:nvPr>
            <p:ph type="sldNum" sz="quarter" idx="12"/>
          </p:nvPr>
        </p:nvSpPr>
        <p:spPr/>
        <p:txBody>
          <a:bodyPr/>
          <a:lstStyle/>
          <a:p>
            <a:fld id="{CF37F974-CF5A-914B-9272-F4B49B4AB7A2}" type="slidenum">
              <a:rPr lang="en-US" smtClean="0"/>
              <a:t>‹#›</a:t>
            </a:fld>
            <a:endParaRPr lang="en-US"/>
          </a:p>
        </p:txBody>
      </p:sp>
    </p:spTree>
    <p:extLst>
      <p:ext uri="{BB962C8B-B14F-4D97-AF65-F5344CB8AC3E}">
        <p14:creationId xmlns:p14="http://schemas.microsoft.com/office/powerpoint/2010/main" val="89127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6020-AF61-C56C-F603-2974F31EA3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1C94BF-2CD8-7740-C3C8-53543BED4D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FF1F40-BFF8-DC42-55FD-B926C8CCA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0FC20C-893A-A014-9852-854A50AAEF55}"/>
              </a:ext>
            </a:extLst>
          </p:cNvPr>
          <p:cNvSpPr>
            <a:spLocks noGrp="1"/>
          </p:cNvSpPr>
          <p:nvPr>
            <p:ph type="dt" sz="half" idx="10"/>
          </p:nvPr>
        </p:nvSpPr>
        <p:spPr/>
        <p:txBody>
          <a:bodyPr/>
          <a:lstStyle/>
          <a:p>
            <a:fld id="{8FE8CFA6-E11B-FB42-8E2E-467D4D9586C5}" type="datetimeFigureOut">
              <a:rPr lang="en-US" smtClean="0"/>
              <a:t>12/12/23</a:t>
            </a:fld>
            <a:endParaRPr lang="en-US"/>
          </a:p>
        </p:txBody>
      </p:sp>
      <p:sp>
        <p:nvSpPr>
          <p:cNvPr id="6" name="Footer Placeholder 5">
            <a:extLst>
              <a:ext uri="{FF2B5EF4-FFF2-40B4-BE49-F238E27FC236}">
                <a16:creationId xmlns:a16="http://schemas.microsoft.com/office/drawing/2014/main" id="{28D20468-1FF3-55D2-F396-724E2289A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CD69D4-D2E5-31EE-AD25-C12427015BEC}"/>
              </a:ext>
            </a:extLst>
          </p:cNvPr>
          <p:cNvSpPr>
            <a:spLocks noGrp="1"/>
          </p:cNvSpPr>
          <p:nvPr>
            <p:ph type="sldNum" sz="quarter" idx="12"/>
          </p:nvPr>
        </p:nvSpPr>
        <p:spPr/>
        <p:txBody>
          <a:bodyPr/>
          <a:lstStyle/>
          <a:p>
            <a:fld id="{CF37F974-CF5A-914B-9272-F4B49B4AB7A2}" type="slidenum">
              <a:rPr lang="en-US" smtClean="0"/>
              <a:t>‹#›</a:t>
            </a:fld>
            <a:endParaRPr lang="en-US"/>
          </a:p>
        </p:txBody>
      </p:sp>
    </p:spTree>
    <p:extLst>
      <p:ext uri="{BB962C8B-B14F-4D97-AF65-F5344CB8AC3E}">
        <p14:creationId xmlns:p14="http://schemas.microsoft.com/office/powerpoint/2010/main" val="63556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129A2-DE20-4C15-4887-4CC792592D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76754C-D860-2492-FD7D-870F0248AE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DBAE30-AF22-DFD6-E8C0-BEB5A7B815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4BE3B0-009D-81D7-4D8D-2D5BCBFEC6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17D14-4CF1-DE8E-86E6-0C90AA2EA2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910380-467B-5C0F-1B42-303881649D92}"/>
              </a:ext>
            </a:extLst>
          </p:cNvPr>
          <p:cNvSpPr>
            <a:spLocks noGrp="1"/>
          </p:cNvSpPr>
          <p:nvPr>
            <p:ph type="dt" sz="half" idx="10"/>
          </p:nvPr>
        </p:nvSpPr>
        <p:spPr/>
        <p:txBody>
          <a:bodyPr/>
          <a:lstStyle/>
          <a:p>
            <a:fld id="{8FE8CFA6-E11B-FB42-8E2E-467D4D9586C5}" type="datetimeFigureOut">
              <a:rPr lang="en-US" smtClean="0"/>
              <a:t>12/12/23</a:t>
            </a:fld>
            <a:endParaRPr lang="en-US"/>
          </a:p>
        </p:txBody>
      </p:sp>
      <p:sp>
        <p:nvSpPr>
          <p:cNvPr id="8" name="Footer Placeholder 7">
            <a:extLst>
              <a:ext uri="{FF2B5EF4-FFF2-40B4-BE49-F238E27FC236}">
                <a16:creationId xmlns:a16="http://schemas.microsoft.com/office/drawing/2014/main" id="{62CF5968-7EAF-3BC1-7EDF-607F7EE2DA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2BAA64-DCC6-26B9-84C4-2C4B81FB80B5}"/>
              </a:ext>
            </a:extLst>
          </p:cNvPr>
          <p:cNvSpPr>
            <a:spLocks noGrp="1"/>
          </p:cNvSpPr>
          <p:nvPr>
            <p:ph type="sldNum" sz="quarter" idx="12"/>
          </p:nvPr>
        </p:nvSpPr>
        <p:spPr/>
        <p:txBody>
          <a:bodyPr/>
          <a:lstStyle/>
          <a:p>
            <a:fld id="{CF37F974-CF5A-914B-9272-F4B49B4AB7A2}" type="slidenum">
              <a:rPr lang="en-US" smtClean="0"/>
              <a:t>‹#›</a:t>
            </a:fld>
            <a:endParaRPr lang="en-US"/>
          </a:p>
        </p:txBody>
      </p:sp>
    </p:spTree>
    <p:extLst>
      <p:ext uri="{BB962C8B-B14F-4D97-AF65-F5344CB8AC3E}">
        <p14:creationId xmlns:p14="http://schemas.microsoft.com/office/powerpoint/2010/main" val="66288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DAF0A-6ACD-E0FC-3EFB-7C0DAC5AC9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ADB342-C185-AAB1-F038-C7EFEBB5EE8B}"/>
              </a:ext>
            </a:extLst>
          </p:cNvPr>
          <p:cNvSpPr>
            <a:spLocks noGrp="1"/>
          </p:cNvSpPr>
          <p:nvPr>
            <p:ph type="dt" sz="half" idx="10"/>
          </p:nvPr>
        </p:nvSpPr>
        <p:spPr/>
        <p:txBody>
          <a:bodyPr/>
          <a:lstStyle/>
          <a:p>
            <a:fld id="{8FE8CFA6-E11B-FB42-8E2E-467D4D9586C5}" type="datetimeFigureOut">
              <a:rPr lang="en-US" smtClean="0"/>
              <a:t>12/12/23</a:t>
            </a:fld>
            <a:endParaRPr lang="en-US"/>
          </a:p>
        </p:txBody>
      </p:sp>
      <p:sp>
        <p:nvSpPr>
          <p:cNvPr id="4" name="Footer Placeholder 3">
            <a:extLst>
              <a:ext uri="{FF2B5EF4-FFF2-40B4-BE49-F238E27FC236}">
                <a16:creationId xmlns:a16="http://schemas.microsoft.com/office/drawing/2014/main" id="{E69C0448-D025-4080-3AF0-857D26D887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7EBD58-1F1C-AFF1-0619-A8183620E88E}"/>
              </a:ext>
            </a:extLst>
          </p:cNvPr>
          <p:cNvSpPr>
            <a:spLocks noGrp="1"/>
          </p:cNvSpPr>
          <p:nvPr>
            <p:ph type="sldNum" sz="quarter" idx="12"/>
          </p:nvPr>
        </p:nvSpPr>
        <p:spPr/>
        <p:txBody>
          <a:bodyPr/>
          <a:lstStyle/>
          <a:p>
            <a:fld id="{CF37F974-CF5A-914B-9272-F4B49B4AB7A2}" type="slidenum">
              <a:rPr lang="en-US" smtClean="0"/>
              <a:t>‹#›</a:t>
            </a:fld>
            <a:endParaRPr lang="en-US"/>
          </a:p>
        </p:txBody>
      </p:sp>
    </p:spTree>
    <p:extLst>
      <p:ext uri="{BB962C8B-B14F-4D97-AF65-F5344CB8AC3E}">
        <p14:creationId xmlns:p14="http://schemas.microsoft.com/office/powerpoint/2010/main" val="1100314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9028D-2A56-E192-7D45-9CCAFAE98816}"/>
              </a:ext>
            </a:extLst>
          </p:cNvPr>
          <p:cNvSpPr>
            <a:spLocks noGrp="1"/>
          </p:cNvSpPr>
          <p:nvPr>
            <p:ph type="dt" sz="half" idx="10"/>
          </p:nvPr>
        </p:nvSpPr>
        <p:spPr/>
        <p:txBody>
          <a:bodyPr/>
          <a:lstStyle/>
          <a:p>
            <a:fld id="{8FE8CFA6-E11B-FB42-8E2E-467D4D9586C5}" type="datetimeFigureOut">
              <a:rPr lang="en-US" smtClean="0"/>
              <a:t>12/12/23</a:t>
            </a:fld>
            <a:endParaRPr lang="en-US"/>
          </a:p>
        </p:txBody>
      </p:sp>
      <p:sp>
        <p:nvSpPr>
          <p:cNvPr id="3" name="Footer Placeholder 2">
            <a:extLst>
              <a:ext uri="{FF2B5EF4-FFF2-40B4-BE49-F238E27FC236}">
                <a16:creationId xmlns:a16="http://schemas.microsoft.com/office/drawing/2014/main" id="{DD238DFA-A68B-24EF-E552-59EE5AC381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75CD95-AD22-A2D3-952E-1DFC1F1C6C2A}"/>
              </a:ext>
            </a:extLst>
          </p:cNvPr>
          <p:cNvSpPr>
            <a:spLocks noGrp="1"/>
          </p:cNvSpPr>
          <p:nvPr>
            <p:ph type="sldNum" sz="quarter" idx="12"/>
          </p:nvPr>
        </p:nvSpPr>
        <p:spPr/>
        <p:txBody>
          <a:bodyPr/>
          <a:lstStyle/>
          <a:p>
            <a:fld id="{CF37F974-CF5A-914B-9272-F4B49B4AB7A2}" type="slidenum">
              <a:rPr lang="en-US" smtClean="0"/>
              <a:t>‹#›</a:t>
            </a:fld>
            <a:endParaRPr lang="en-US"/>
          </a:p>
        </p:txBody>
      </p:sp>
    </p:spTree>
    <p:extLst>
      <p:ext uri="{BB962C8B-B14F-4D97-AF65-F5344CB8AC3E}">
        <p14:creationId xmlns:p14="http://schemas.microsoft.com/office/powerpoint/2010/main" val="1267374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13277-F752-666C-86EA-96DA3E1C8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76A0C9-F3A7-696C-94AE-84A10C3D66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A36D32-42BB-183D-5834-B6BF28664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75BEFA-2354-FD08-0386-BC09D30E9CB1}"/>
              </a:ext>
            </a:extLst>
          </p:cNvPr>
          <p:cNvSpPr>
            <a:spLocks noGrp="1"/>
          </p:cNvSpPr>
          <p:nvPr>
            <p:ph type="dt" sz="half" idx="10"/>
          </p:nvPr>
        </p:nvSpPr>
        <p:spPr/>
        <p:txBody>
          <a:bodyPr/>
          <a:lstStyle/>
          <a:p>
            <a:fld id="{8FE8CFA6-E11B-FB42-8E2E-467D4D9586C5}" type="datetimeFigureOut">
              <a:rPr lang="en-US" smtClean="0"/>
              <a:t>12/12/23</a:t>
            </a:fld>
            <a:endParaRPr lang="en-US"/>
          </a:p>
        </p:txBody>
      </p:sp>
      <p:sp>
        <p:nvSpPr>
          <p:cNvPr id="6" name="Footer Placeholder 5">
            <a:extLst>
              <a:ext uri="{FF2B5EF4-FFF2-40B4-BE49-F238E27FC236}">
                <a16:creationId xmlns:a16="http://schemas.microsoft.com/office/drawing/2014/main" id="{A7904EC2-8E1D-FA73-27CB-BB797719F7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07E835-82B8-EFC2-1B1C-89A15DB1E69C}"/>
              </a:ext>
            </a:extLst>
          </p:cNvPr>
          <p:cNvSpPr>
            <a:spLocks noGrp="1"/>
          </p:cNvSpPr>
          <p:nvPr>
            <p:ph type="sldNum" sz="quarter" idx="12"/>
          </p:nvPr>
        </p:nvSpPr>
        <p:spPr/>
        <p:txBody>
          <a:bodyPr/>
          <a:lstStyle/>
          <a:p>
            <a:fld id="{CF37F974-CF5A-914B-9272-F4B49B4AB7A2}" type="slidenum">
              <a:rPr lang="en-US" smtClean="0"/>
              <a:t>‹#›</a:t>
            </a:fld>
            <a:endParaRPr lang="en-US"/>
          </a:p>
        </p:txBody>
      </p:sp>
    </p:spTree>
    <p:extLst>
      <p:ext uri="{BB962C8B-B14F-4D97-AF65-F5344CB8AC3E}">
        <p14:creationId xmlns:p14="http://schemas.microsoft.com/office/powerpoint/2010/main" val="2752942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B6D58-2828-4B14-CE1A-2FE33A5EB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56A05D-9F33-9F05-664D-2D47870E8F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1D1930-01A7-CE92-F28F-C978825D1F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1ACC8D-169B-A886-E04B-1E0D4FD65631}"/>
              </a:ext>
            </a:extLst>
          </p:cNvPr>
          <p:cNvSpPr>
            <a:spLocks noGrp="1"/>
          </p:cNvSpPr>
          <p:nvPr>
            <p:ph type="dt" sz="half" idx="10"/>
          </p:nvPr>
        </p:nvSpPr>
        <p:spPr/>
        <p:txBody>
          <a:bodyPr/>
          <a:lstStyle/>
          <a:p>
            <a:fld id="{8FE8CFA6-E11B-FB42-8E2E-467D4D9586C5}" type="datetimeFigureOut">
              <a:rPr lang="en-US" smtClean="0"/>
              <a:t>12/12/23</a:t>
            </a:fld>
            <a:endParaRPr lang="en-US"/>
          </a:p>
        </p:txBody>
      </p:sp>
      <p:sp>
        <p:nvSpPr>
          <p:cNvPr id="6" name="Footer Placeholder 5">
            <a:extLst>
              <a:ext uri="{FF2B5EF4-FFF2-40B4-BE49-F238E27FC236}">
                <a16:creationId xmlns:a16="http://schemas.microsoft.com/office/drawing/2014/main" id="{63DF8FED-EB31-DC9E-A85C-EF9C05BED0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8E700B-569C-F594-443F-A07F1DE42A99}"/>
              </a:ext>
            </a:extLst>
          </p:cNvPr>
          <p:cNvSpPr>
            <a:spLocks noGrp="1"/>
          </p:cNvSpPr>
          <p:nvPr>
            <p:ph type="sldNum" sz="quarter" idx="12"/>
          </p:nvPr>
        </p:nvSpPr>
        <p:spPr/>
        <p:txBody>
          <a:bodyPr/>
          <a:lstStyle/>
          <a:p>
            <a:fld id="{CF37F974-CF5A-914B-9272-F4B49B4AB7A2}" type="slidenum">
              <a:rPr lang="en-US" smtClean="0"/>
              <a:t>‹#›</a:t>
            </a:fld>
            <a:endParaRPr lang="en-US"/>
          </a:p>
        </p:txBody>
      </p:sp>
    </p:spTree>
    <p:extLst>
      <p:ext uri="{BB962C8B-B14F-4D97-AF65-F5344CB8AC3E}">
        <p14:creationId xmlns:p14="http://schemas.microsoft.com/office/powerpoint/2010/main" val="3120891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83183B-FDF9-BBD6-1E00-6BFBD30B51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1CFC61-847F-F5FA-7D1C-F2B8188BB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8C694A-9BB7-41B0-8B41-4975E9C680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E8CFA6-E11B-FB42-8E2E-467D4D9586C5}" type="datetimeFigureOut">
              <a:rPr lang="en-US" smtClean="0"/>
              <a:t>12/12/23</a:t>
            </a:fld>
            <a:endParaRPr lang="en-US"/>
          </a:p>
        </p:txBody>
      </p:sp>
      <p:sp>
        <p:nvSpPr>
          <p:cNvPr id="5" name="Footer Placeholder 4">
            <a:extLst>
              <a:ext uri="{FF2B5EF4-FFF2-40B4-BE49-F238E27FC236}">
                <a16:creationId xmlns:a16="http://schemas.microsoft.com/office/drawing/2014/main" id="{07C89D95-E715-20FC-68E1-66FAE0E81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F45E65-C97E-86CA-C053-5679DE3740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7F974-CF5A-914B-9272-F4B49B4AB7A2}" type="slidenum">
              <a:rPr lang="en-US" smtClean="0"/>
              <a:t>‹#›</a:t>
            </a:fld>
            <a:endParaRPr lang="en-US"/>
          </a:p>
        </p:txBody>
      </p:sp>
    </p:spTree>
    <p:extLst>
      <p:ext uri="{BB962C8B-B14F-4D97-AF65-F5344CB8AC3E}">
        <p14:creationId xmlns:p14="http://schemas.microsoft.com/office/powerpoint/2010/main" val="3973500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hyperlink" Target="https://www.kaggle.com/code/haseebkn/us-energy-production"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84" name="Picture 83" descr="Wind turbines against blue sky">
            <a:extLst>
              <a:ext uri="{FF2B5EF4-FFF2-40B4-BE49-F238E27FC236}">
                <a16:creationId xmlns:a16="http://schemas.microsoft.com/office/drawing/2014/main" id="{B6B12919-8C47-D0F9-9B7F-CCBF53BF5510}"/>
              </a:ext>
            </a:extLst>
          </p:cNvPr>
          <p:cNvPicPr>
            <a:picLocks noChangeAspect="1"/>
          </p:cNvPicPr>
          <p:nvPr/>
        </p:nvPicPr>
        <p:blipFill rotWithShape="1">
          <a:blip r:embed="rId2">
            <a:alphaModFix amt="60000"/>
          </a:blip>
          <a:srcRect b="17280"/>
          <a:stretch/>
        </p:blipFill>
        <p:spPr>
          <a:xfrm>
            <a:off x="-1" y="10"/>
            <a:ext cx="12192001" cy="6857990"/>
          </a:xfrm>
          <a:prstGeom prst="rect">
            <a:avLst/>
          </a:prstGeom>
        </p:spPr>
      </p:pic>
      <p:sp>
        <p:nvSpPr>
          <p:cNvPr id="2" name="Title 3">
            <a:extLst>
              <a:ext uri="{FF2B5EF4-FFF2-40B4-BE49-F238E27FC236}">
                <a16:creationId xmlns:a16="http://schemas.microsoft.com/office/drawing/2014/main" id="{46C7AD28-F119-73C2-6456-DF07C4E9F23E}"/>
              </a:ext>
            </a:extLst>
          </p:cNvPr>
          <p:cNvSpPr txBox="1">
            <a:spLocks/>
          </p:cNvSpPr>
          <p:nvPr/>
        </p:nvSpPr>
        <p:spPr>
          <a:xfrm>
            <a:off x="806302" y="1081758"/>
            <a:ext cx="10999304" cy="92333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6600">
                <a:solidFill>
                  <a:srgbClr val="FFFFFF"/>
                </a:solidFill>
                <a:latin typeface="Times New Roman" panose="02020603050405020304" pitchFamily="18" charset="0"/>
                <a:cs typeface="Times New Roman" panose="02020603050405020304" pitchFamily="18" charset="0"/>
              </a:rPr>
              <a:t>Analysis of Energy Production</a:t>
            </a:r>
          </a:p>
        </p:txBody>
      </p:sp>
      <p:sp>
        <p:nvSpPr>
          <p:cNvPr id="4" name="TextBox 3">
            <a:extLst>
              <a:ext uri="{FF2B5EF4-FFF2-40B4-BE49-F238E27FC236}">
                <a16:creationId xmlns:a16="http://schemas.microsoft.com/office/drawing/2014/main" id="{898ABB42-7AA1-080E-F366-B322723C943F}"/>
              </a:ext>
            </a:extLst>
          </p:cNvPr>
          <p:cNvSpPr txBox="1"/>
          <p:nvPr/>
        </p:nvSpPr>
        <p:spPr>
          <a:xfrm>
            <a:off x="0" y="4545135"/>
            <a:ext cx="9431079" cy="2462213"/>
          </a:xfrm>
          <a:prstGeom prst="rect">
            <a:avLst/>
          </a:prstGeom>
          <a:noFill/>
        </p:spPr>
        <p:txBody>
          <a:bodyPr wrap="square" rtlCol="0">
            <a:spAutoFit/>
          </a:bodyPr>
          <a:lstStyle/>
          <a:p>
            <a:r>
              <a:rPr lang="en-US" sz="2200">
                <a:solidFill>
                  <a:srgbClr val="FFFFFF"/>
                </a:solidFill>
                <a:latin typeface="Times New Roman" panose="02020603050405020304" pitchFamily="18" charset="0"/>
                <a:cs typeface="Times New Roman" panose="02020603050405020304" pitchFamily="18" charset="0"/>
              </a:rPr>
              <a:t>Team 6: </a:t>
            </a:r>
          </a:p>
          <a:p>
            <a:pPr marL="285750" indent="-285750">
              <a:buFont typeface="Wingdings" pitchFamily="2" charset="2"/>
              <a:buChar char="Ø"/>
            </a:pPr>
            <a:r>
              <a:rPr lang="en-US" sz="2200">
                <a:solidFill>
                  <a:srgbClr val="FFFFFF"/>
                </a:solidFill>
                <a:latin typeface="Times New Roman" panose="02020603050405020304" pitchFamily="18" charset="0"/>
                <a:cs typeface="Times New Roman" panose="02020603050405020304" pitchFamily="18" charset="0"/>
              </a:rPr>
              <a:t>Panshul Saraswat, </a:t>
            </a:r>
          </a:p>
          <a:p>
            <a:pPr marL="285750" indent="-285750">
              <a:buFont typeface="Wingdings" pitchFamily="2" charset="2"/>
              <a:buChar char="Ø"/>
            </a:pPr>
            <a:r>
              <a:rPr lang="en-US" sz="2200" err="1">
                <a:solidFill>
                  <a:srgbClr val="FFFFFF"/>
                </a:solidFill>
                <a:latin typeface="Times New Roman" panose="02020603050405020304" pitchFamily="18" charset="0"/>
                <a:cs typeface="Times New Roman" panose="02020603050405020304" pitchFamily="18" charset="0"/>
              </a:rPr>
              <a:t>Rutuja</a:t>
            </a:r>
            <a:r>
              <a:rPr lang="en-US" sz="2200">
                <a:solidFill>
                  <a:srgbClr val="FFFFFF"/>
                </a:solidFill>
                <a:latin typeface="Times New Roman" panose="02020603050405020304" pitchFamily="18" charset="0"/>
                <a:cs typeface="Times New Roman" panose="02020603050405020304" pitchFamily="18" charset="0"/>
              </a:rPr>
              <a:t> </a:t>
            </a:r>
            <a:r>
              <a:rPr lang="en-US" sz="2200" err="1">
                <a:solidFill>
                  <a:srgbClr val="FFFFFF"/>
                </a:solidFill>
                <a:latin typeface="Times New Roman" panose="02020603050405020304" pitchFamily="18" charset="0"/>
                <a:cs typeface="Times New Roman" panose="02020603050405020304" pitchFamily="18" charset="0"/>
              </a:rPr>
              <a:t>Lohakare</a:t>
            </a:r>
            <a:r>
              <a:rPr lang="en-US" sz="2200">
                <a:solidFill>
                  <a:srgbClr val="FFFFFF"/>
                </a:solidFill>
                <a:latin typeface="Times New Roman" panose="02020603050405020304" pitchFamily="18" charset="0"/>
                <a:cs typeface="Times New Roman" panose="02020603050405020304" pitchFamily="18" charset="0"/>
              </a:rPr>
              <a:t>, </a:t>
            </a:r>
          </a:p>
          <a:p>
            <a:pPr marL="285750" indent="-285750">
              <a:buFont typeface="Wingdings" pitchFamily="2" charset="2"/>
              <a:buChar char="Ø"/>
            </a:pPr>
            <a:r>
              <a:rPr lang="en-US" sz="2200">
                <a:solidFill>
                  <a:srgbClr val="FFFFFF"/>
                </a:solidFill>
                <a:latin typeface="Times New Roman" panose="02020603050405020304" pitchFamily="18" charset="0"/>
                <a:cs typeface="Times New Roman" panose="02020603050405020304" pitchFamily="18" charset="0"/>
              </a:rPr>
              <a:t>Raj Mehta, </a:t>
            </a:r>
          </a:p>
          <a:p>
            <a:pPr marL="285750" indent="-285750">
              <a:buFont typeface="Wingdings" pitchFamily="2" charset="2"/>
              <a:buChar char="Ø"/>
            </a:pPr>
            <a:r>
              <a:rPr lang="en-US" sz="2200" err="1">
                <a:solidFill>
                  <a:srgbClr val="FFFFFF"/>
                </a:solidFill>
                <a:latin typeface="Times New Roman" panose="02020603050405020304" pitchFamily="18" charset="0"/>
                <a:cs typeface="Times New Roman" panose="02020603050405020304" pitchFamily="18" charset="0"/>
              </a:rPr>
              <a:t>Rushali</a:t>
            </a:r>
            <a:r>
              <a:rPr lang="en-US" sz="2200">
                <a:solidFill>
                  <a:srgbClr val="FFFFFF"/>
                </a:solidFill>
                <a:latin typeface="Times New Roman" panose="02020603050405020304" pitchFamily="18" charset="0"/>
                <a:cs typeface="Times New Roman" panose="02020603050405020304" pitchFamily="18" charset="0"/>
              </a:rPr>
              <a:t> </a:t>
            </a:r>
            <a:r>
              <a:rPr lang="en-US" sz="2200" err="1">
                <a:solidFill>
                  <a:srgbClr val="FFFFFF"/>
                </a:solidFill>
                <a:latin typeface="Times New Roman" panose="02020603050405020304" pitchFamily="18" charset="0"/>
                <a:cs typeface="Times New Roman" panose="02020603050405020304" pitchFamily="18" charset="0"/>
              </a:rPr>
              <a:t>Naikoti</a:t>
            </a:r>
            <a:r>
              <a:rPr lang="en-US" sz="2200">
                <a:solidFill>
                  <a:srgbClr val="FFFFFF"/>
                </a:solidFill>
                <a:latin typeface="Times New Roman" panose="02020603050405020304" pitchFamily="18" charset="0"/>
                <a:cs typeface="Times New Roman" panose="02020603050405020304" pitchFamily="18" charset="0"/>
              </a:rPr>
              <a:t>, </a:t>
            </a:r>
          </a:p>
          <a:p>
            <a:pPr marL="285750" indent="-285750">
              <a:buFont typeface="Wingdings" pitchFamily="2" charset="2"/>
              <a:buChar char="Ø"/>
            </a:pPr>
            <a:r>
              <a:rPr lang="en-US" sz="2200" err="1">
                <a:solidFill>
                  <a:srgbClr val="FFFFFF"/>
                </a:solidFill>
                <a:latin typeface="Times New Roman" panose="02020603050405020304" pitchFamily="18" charset="0"/>
                <a:cs typeface="Times New Roman" panose="02020603050405020304" pitchFamily="18" charset="0"/>
              </a:rPr>
              <a:t>Madhulika</a:t>
            </a:r>
            <a:r>
              <a:rPr lang="en-US" sz="2200">
                <a:solidFill>
                  <a:srgbClr val="FFFFFF"/>
                </a:solidFill>
                <a:latin typeface="Times New Roman" panose="02020603050405020304" pitchFamily="18" charset="0"/>
                <a:cs typeface="Times New Roman" panose="02020603050405020304" pitchFamily="18" charset="0"/>
              </a:rPr>
              <a:t> Vandana  </a:t>
            </a:r>
          </a:p>
          <a:p>
            <a:endParaRPr lang="en-US" sz="2200"/>
          </a:p>
        </p:txBody>
      </p:sp>
    </p:spTree>
    <p:extLst>
      <p:ext uri="{BB962C8B-B14F-4D97-AF65-F5344CB8AC3E}">
        <p14:creationId xmlns:p14="http://schemas.microsoft.com/office/powerpoint/2010/main" val="3376668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A1619F-8A94-B5F8-6F55-6C9444560B6F}"/>
              </a:ext>
            </a:extLst>
          </p:cNvPr>
          <p:cNvPicPr>
            <a:picLocks noChangeAspect="1"/>
          </p:cNvPicPr>
          <p:nvPr/>
        </p:nvPicPr>
        <p:blipFill>
          <a:blip r:embed="rId2"/>
          <a:stretch>
            <a:fillRect/>
          </a:stretch>
        </p:blipFill>
        <p:spPr>
          <a:xfrm>
            <a:off x="0" y="0"/>
            <a:ext cx="12098956" cy="6857999"/>
          </a:xfrm>
          <a:prstGeom prst="rect">
            <a:avLst/>
          </a:prstGeom>
        </p:spPr>
      </p:pic>
    </p:spTree>
    <p:extLst>
      <p:ext uri="{BB962C8B-B14F-4D97-AF65-F5344CB8AC3E}">
        <p14:creationId xmlns:p14="http://schemas.microsoft.com/office/powerpoint/2010/main" val="3423105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4" name="Picture 23" descr="Calculator, pen, compass, money and a paper with graphs printed on it">
            <a:extLst>
              <a:ext uri="{FF2B5EF4-FFF2-40B4-BE49-F238E27FC236}">
                <a16:creationId xmlns:a16="http://schemas.microsoft.com/office/drawing/2014/main" id="{A3CE709A-B239-EAA8-D9DA-A496CB4958B9}"/>
              </a:ext>
            </a:extLst>
          </p:cNvPr>
          <p:cNvPicPr>
            <a:picLocks noChangeAspect="1"/>
          </p:cNvPicPr>
          <p:nvPr/>
        </p:nvPicPr>
        <p:blipFill rotWithShape="1">
          <a:blip r:embed="rId2"/>
          <a:srcRect l="8417" r="4194" b="-1"/>
          <a:stretch/>
        </p:blipFill>
        <p:spPr>
          <a:xfrm>
            <a:off x="20" y="10"/>
            <a:ext cx="9947062" cy="6857990"/>
          </a:xfrm>
          <a:prstGeom prst="rect">
            <a:avLst/>
          </a:prstGeom>
        </p:spPr>
      </p:pic>
      <p:sp>
        <p:nvSpPr>
          <p:cNvPr id="25" name="Freeform: Shape 1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Freeform: Shape 1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7" name="Freeform: Shape 1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Google Shape;392;g2a2b47f352d_8_237">
            <a:extLst>
              <a:ext uri="{FF2B5EF4-FFF2-40B4-BE49-F238E27FC236}">
                <a16:creationId xmlns:a16="http://schemas.microsoft.com/office/drawing/2014/main" id="{AB9307BA-F20B-3B72-3C7B-7EB0B7E1775C}"/>
              </a:ext>
            </a:extLst>
          </p:cNvPr>
          <p:cNvSpPr txBox="1"/>
          <p:nvPr/>
        </p:nvSpPr>
        <p:spPr>
          <a:xfrm>
            <a:off x="7663440" y="2268005"/>
            <a:ext cx="4817596" cy="1588422"/>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600"/>
              </a:spcAft>
              <a:buClr>
                <a:schemeClr val="lt1"/>
              </a:buClr>
              <a:buSzPts val="6000"/>
            </a:pPr>
            <a:r>
              <a:rPr lang="en-US" sz="3200">
                <a:latin typeface="Times New Roman" panose="02020603050405020304" pitchFamily="18" charset="0"/>
                <a:ea typeface="+mj-ea"/>
                <a:cs typeface="Times New Roman" panose="02020603050405020304" pitchFamily="18" charset="0"/>
              </a:rPr>
              <a:t>Story Point 5: Revenue Details</a:t>
            </a:r>
          </a:p>
          <a:p>
            <a:pPr marL="0" lvl="0" indent="0" algn="ctr">
              <a:lnSpc>
                <a:spcPct val="90000"/>
              </a:lnSpc>
              <a:spcBef>
                <a:spcPct val="0"/>
              </a:spcBef>
              <a:spcAft>
                <a:spcPts val="600"/>
              </a:spcAft>
            </a:pPr>
            <a:endParaRPr lang="en-US" sz="3200">
              <a:latin typeface="Times New Roman" panose="02020603050405020304" pitchFamily="18" charset="0"/>
              <a:ea typeface="+mj-ea"/>
              <a:cs typeface="Times New Roman" panose="02020603050405020304" pitchFamily="18" charset="0"/>
            </a:endParaRPr>
          </a:p>
        </p:txBody>
      </p:sp>
      <p:sp>
        <p:nvSpPr>
          <p:cNvPr id="8" name="TextBox 7">
            <a:extLst>
              <a:ext uri="{FF2B5EF4-FFF2-40B4-BE49-F238E27FC236}">
                <a16:creationId xmlns:a16="http://schemas.microsoft.com/office/drawing/2014/main" id="{C5CF650D-95C9-0959-9F56-6FE37D130B99}"/>
              </a:ext>
            </a:extLst>
          </p:cNvPr>
          <p:cNvSpPr txBox="1"/>
          <p:nvPr/>
        </p:nvSpPr>
        <p:spPr>
          <a:xfrm>
            <a:off x="7834086" y="3233555"/>
            <a:ext cx="4357914" cy="2123658"/>
          </a:xfrm>
          <a:prstGeom prst="rect">
            <a:avLst/>
          </a:prstGeom>
          <a:noFill/>
        </p:spPr>
        <p:txBody>
          <a:bodyPr wrap="square">
            <a:spAutoFit/>
          </a:bodyPr>
          <a:lstStyle/>
          <a:p>
            <a:pPr marL="0" indent="0" algn="ctr">
              <a:spcBef>
                <a:spcPts val="0"/>
              </a:spcBef>
              <a:spcAft>
                <a:spcPts val="600"/>
              </a:spcAft>
              <a:buClr>
                <a:schemeClr val="lt1"/>
              </a:buClr>
              <a:buSzPts val="1760"/>
              <a:buNone/>
            </a:pPr>
            <a:r>
              <a:rPr lang="en-US" sz="1600">
                <a:latin typeface="Times New Roman" panose="02020603050405020304" pitchFamily="18" charset="0"/>
                <a:cs typeface="Times New Roman" panose="02020603050405020304" pitchFamily="18" charset="0"/>
              </a:rPr>
              <a:t>Revenue details with individual charts for Retail Revenue, Delivery, Resale, Adjustments, Transmission, and Other</a:t>
            </a:r>
          </a:p>
          <a:p>
            <a:pPr marL="0">
              <a:spcBef>
                <a:spcPts val="0"/>
              </a:spcBef>
              <a:spcAft>
                <a:spcPts val="600"/>
              </a:spcAft>
              <a:buClr>
                <a:schemeClr val="lt1"/>
              </a:buClr>
              <a:buSzPts val="1760"/>
            </a:pPr>
            <a:endParaRPr lang="en-US" sz="1600">
              <a:latin typeface="Times New Roman" panose="02020603050405020304" pitchFamily="18" charset="0"/>
              <a:cs typeface="Times New Roman" panose="02020603050405020304" pitchFamily="18" charset="0"/>
            </a:endParaRPr>
          </a:p>
          <a:p>
            <a:pPr marL="0">
              <a:spcBef>
                <a:spcPts val="0"/>
              </a:spcBef>
              <a:spcAft>
                <a:spcPts val="600"/>
              </a:spcAft>
              <a:buClr>
                <a:schemeClr val="lt1"/>
              </a:buClr>
              <a:buSzPts val="1320"/>
            </a:pPr>
            <a:endParaRPr lang="en-US" sz="1600">
              <a:latin typeface="Times New Roman" panose="02020603050405020304" pitchFamily="18" charset="0"/>
              <a:cs typeface="Times New Roman" panose="02020603050405020304" pitchFamily="18" charset="0"/>
            </a:endParaRPr>
          </a:p>
          <a:p>
            <a:pPr marL="0">
              <a:spcBef>
                <a:spcPts val="0"/>
              </a:spcBef>
              <a:spcAft>
                <a:spcPts val="600"/>
              </a:spcAft>
              <a:buClr>
                <a:schemeClr val="lt1"/>
              </a:buClr>
              <a:buSzPts val="1760"/>
            </a:pPr>
            <a:endParaRPr lang="en-US" sz="1600">
              <a:latin typeface="Times New Roman" panose="02020603050405020304" pitchFamily="18" charset="0"/>
              <a:cs typeface="Times New Roman" panose="02020603050405020304" pitchFamily="18" charset="0"/>
            </a:endParaRPr>
          </a:p>
          <a:p>
            <a:pPr marL="0">
              <a:spcBef>
                <a:spcPts val="0"/>
              </a:spcBef>
              <a:spcAft>
                <a:spcPts val="600"/>
              </a:spcAft>
              <a:buClr>
                <a:schemeClr val="lt1"/>
              </a:buClr>
              <a:buSzPts val="1320"/>
            </a:pP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679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FFB0F9D4-3738-AF4A-A5EC-EC35504093BB}"/>
              </a:ext>
            </a:extLst>
          </p:cNvPr>
          <p:cNvPicPr>
            <a:picLocks noGrp="1" noChangeAspect="1"/>
          </p:cNvPicPr>
          <p:nvPr>
            <p:ph idx="1"/>
          </p:nvPr>
        </p:nvPicPr>
        <p:blipFill rotWithShape="1">
          <a:blip r:embed="rId2"/>
          <a:srcRect t="3576" r="9056" b="3028"/>
          <a:stretch/>
        </p:blipFill>
        <p:spPr>
          <a:xfrm>
            <a:off x="0" y="0"/>
            <a:ext cx="12192000" cy="6858000"/>
          </a:xfrm>
        </p:spPr>
      </p:pic>
    </p:spTree>
    <p:extLst>
      <p:ext uri="{BB962C8B-B14F-4D97-AF65-F5344CB8AC3E}">
        <p14:creationId xmlns:p14="http://schemas.microsoft.com/office/powerpoint/2010/main" val="1699036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Digital financial graph">
            <a:extLst>
              <a:ext uri="{FF2B5EF4-FFF2-40B4-BE49-F238E27FC236}">
                <a16:creationId xmlns:a16="http://schemas.microsoft.com/office/drawing/2014/main" id="{55FFAECC-7EC5-9625-177E-B3B589D135D6}"/>
              </a:ext>
            </a:extLst>
          </p:cNvPr>
          <p:cNvPicPr>
            <a:picLocks noChangeAspect="1"/>
          </p:cNvPicPr>
          <p:nvPr/>
        </p:nvPicPr>
        <p:blipFill rotWithShape="1">
          <a:blip r:embed="rId2"/>
          <a:srcRect/>
          <a:stretch/>
        </p:blipFill>
        <p:spPr>
          <a:xfrm>
            <a:off x="-3047" y="10"/>
            <a:ext cx="12191999" cy="6857990"/>
          </a:xfrm>
          <a:prstGeom prst="rect">
            <a:avLst/>
          </a:prstGeom>
        </p:spPr>
      </p:pic>
      <p:sp>
        <p:nvSpPr>
          <p:cNvPr id="30" name="Rectangle 2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256;p9">
            <a:extLst>
              <a:ext uri="{FF2B5EF4-FFF2-40B4-BE49-F238E27FC236}">
                <a16:creationId xmlns:a16="http://schemas.microsoft.com/office/drawing/2014/main" id="{B38703DB-A74B-26BC-4648-7CA22D467E8D}"/>
              </a:ext>
            </a:extLst>
          </p:cNvPr>
          <p:cNvSpPr txBox="1">
            <a:spLocks noGrp="1"/>
          </p:cNvSpPr>
          <p:nvPr>
            <p:ph type="title"/>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p>
            <a:pPr marL="0" lvl="0" indent="0" algn="ctr">
              <a:spcAft>
                <a:spcPts val="0"/>
              </a:spcAft>
              <a:buClr>
                <a:schemeClr val="lt1"/>
              </a:buClr>
              <a:buSzPts val="6000"/>
            </a:pPr>
            <a:r>
              <a:rPr lang="en-US" sz="5200">
                <a:solidFill>
                  <a:srgbClr val="FFFFFF"/>
                </a:solidFill>
              </a:rPr>
              <a:t>DATA PREPARATION</a:t>
            </a:r>
          </a:p>
        </p:txBody>
      </p:sp>
    </p:spTree>
    <p:extLst>
      <p:ext uri="{BB962C8B-B14F-4D97-AF65-F5344CB8AC3E}">
        <p14:creationId xmlns:p14="http://schemas.microsoft.com/office/powerpoint/2010/main" val="321485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2FE6A02-0008-9353-F70F-81D811E1D76C}"/>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a:solidFill>
                  <a:schemeClr val="tx1"/>
                </a:solidFill>
                <a:latin typeface="Times New Roman" panose="02020603050405020304" pitchFamily="18" charset="0"/>
                <a:ea typeface="+mj-ea"/>
                <a:cs typeface="Times New Roman" panose="02020603050405020304" pitchFamily="18" charset="0"/>
              </a:rPr>
              <a:t>Steps Performed for Data Preparation:</a:t>
            </a:r>
          </a:p>
        </p:txBody>
      </p:sp>
      <p:sp>
        <p:nvSpPr>
          <p:cNvPr id="17" name="Rectangle 1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Google Shape;263;p11">
            <a:extLst>
              <a:ext uri="{FF2B5EF4-FFF2-40B4-BE49-F238E27FC236}">
                <a16:creationId xmlns:a16="http://schemas.microsoft.com/office/drawing/2014/main" id="{21DBCFD6-6159-C5B1-A1FE-6CC65CE882DA}"/>
              </a:ext>
            </a:extLst>
          </p:cNvPr>
          <p:cNvSpPr/>
          <p:nvPr/>
        </p:nvSpPr>
        <p:spPr>
          <a:xfrm>
            <a:off x="4711267" y="1926266"/>
            <a:ext cx="2054975" cy="974263"/>
          </a:xfrm>
          <a:prstGeom prst="roundRect">
            <a:avLst>
              <a:gd name="adj" fmla="val 16667"/>
            </a:avLst>
          </a:prstGeom>
          <a:solidFill>
            <a:srgbClr val="C9DAF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defTabSz="713232">
              <a:spcAft>
                <a:spcPts val="600"/>
              </a:spcAft>
            </a:pPr>
            <a:r>
              <a:rPr lang="en-US" sz="1700" kern="1200">
                <a:solidFill>
                  <a:schemeClr val="tx1"/>
                </a:solidFill>
                <a:latin typeface="Times New Roman" panose="02020603050405020304" pitchFamily="18" charset="0"/>
                <a:cs typeface="Times New Roman" panose="02020603050405020304" pitchFamily="18" charset="0"/>
              </a:rPr>
              <a:t>Outliers Removal</a:t>
            </a:r>
            <a:endParaRPr lang="en-US" sz="1700">
              <a:latin typeface="Times New Roman" panose="02020603050405020304" pitchFamily="18" charset="0"/>
              <a:cs typeface="Times New Roman" panose="02020603050405020304" pitchFamily="18" charset="0"/>
            </a:endParaRPr>
          </a:p>
        </p:txBody>
      </p:sp>
      <p:sp>
        <p:nvSpPr>
          <p:cNvPr id="5" name="Google Shape;264;p11">
            <a:extLst>
              <a:ext uri="{FF2B5EF4-FFF2-40B4-BE49-F238E27FC236}">
                <a16:creationId xmlns:a16="http://schemas.microsoft.com/office/drawing/2014/main" id="{6E0590C6-7CE6-4883-47FD-853E3811FA44}"/>
              </a:ext>
            </a:extLst>
          </p:cNvPr>
          <p:cNvSpPr/>
          <p:nvPr/>
        </p:nvSpPr>
        <p:spPr>
          <a:xfrm>
            <a:off x="7366239" y="1926266"/>
            <a:ext cx="2054975" cy="974263"/>
          </a:xfrm>
          <a:prstGeom prst="roundRect">
            <a:avLst>
              <a:gd name="adj" fmla="val 16667"/>
            </a:avLst>
          </a:prstGeom>
          <a:solidFill>
            <a:srgbClr val="C9DAF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defTabSz="713232">
              <a:spcAft>
                <a:spcPts val="600"/>
              </a:spcAft>
            </a:pPr>
            <a:r>
              <a:rPr lang="en-US" sz="1700" kern="1200">
                <a:solidFill>
                  <a:schemeClr val="tx1"/>
                </a:solidFill>
                <a:latin typeface="Times New Roman" panose="02020603050405020304" pitchFamily="18" charset="0"/>
                <a:cs typeface="Times New Roman" panose="02020603050405020304" pitchFamily="18" charset="0"/>
              </a:rPr>
              <a:t>Correlation Analysis </a:t>
            </a:r>
            <a:endParaRPr lang="en-US" sz="1700">
              <a:latin typeface="Times New Roman" panose="02020603050405020304" pitchFamily="18" charset="0"/>
              <a:cs typeface="Times New Roman" panose="02020603050405020304" pitchFamily="18" charset="0"/>
            </a:endParaRPr>
          </a:p>
        </p:txBody>
      </p:sp>
      <p:sp>
        <p:nvSpPr>
          <p:cNvPr id="6" name="Google Shape;265;p11">
            <a:extLst>
              <a:ext uri="{FF2B5EF4-FFF2-40B4-BE49-F238E27FC236}">
                <a16:creationId xmlns:a16="http://schemas.microsoft.com/office/drawing/2014/main" id="{5B3154C4-21F1-538A-A554-26CBF6406F96}"/>
              </a:ext>
            </a:extLst>
          </p:cNvPr>
          <p:cNvSpPr txBox="1"/>
          <p:nvPr/>
        </p:nvSpPr>
        <p:spPr>
          <a:xfrm>
            <a:off x="4711267" y="3185195"/>
            <a:ext cx="2148736" cy="2559731"/>
          </a:xfrm>
          <a:prstGeom prst="rect">
            <a:avLst/>
          </a:prstGeom>
          <a:noFill/>
          <a:ln>
            <a:noFill/>
          </a:ln>
        </p:spPr>
        <p:txBody>
          <a:bodyPr spcFirstLastPara="1" wrap="square" lIns="91425" tIns="91425" rIns="91425" bIns="91425" anchor="t" anchorCtr="0">
            <a:noAutofit/>
          </a:bodyPr>
          <a:lstStyle/>
          <a:p>
            <a:pPr defTabSz="713232">
              <a:spcAft>
                <a:spcPts val="600"/>
              </a:spcAft>
            </a:pPr>
            <a:r>
              <a:rPr lang="en-US" sz="1700" kern="1200">
                <a:solidFill>
                  <a:schemeClr val="dk1"/>
                </a:solidFill>
                <a:latin typeface="Times New Roman" panose="02020603050405020304" pitchFamily="18" charset="0"/>
                <a:cs typeface="Times New Roman" panose="02020603050405020304" pitchFamily="18" charset="0"/>
              </a:rPr>
              <a:t>Interquartile Range (IQR) method was used to remove the outliers.</a:t>
            </a:r>
            <a:endParaRPr lang="en-US" sz="1700">
              <a:solidFill>
                <a:schemeClr val="dk1"/>
              </a:solidFill>
              <a:latin typeface="Times New Roman" panose="02020603050405020304" pitchFamily="18" charset="0"/>
              <a:cs typeface="Times New Roman" panose="02020603050405020304" pitchFamily="18" charset="0"/>
            </a:endParaRPr>
          </a:p>
        </p:txBody>
      </p:sp>
      <p:sp>
        <p:nvSpPr>
          <p:cNvPr id="7" name="Google Shape;266;p11">
            <a:extLst>
              <a:ext uri="{FF2B5EF4-FFF2-40B4-BE49-F238E27FC236}">
                <a16:creationId xmlns:a16="http://schemas.microsoft.com/office/drawing/2014/main" id="{D9FC53A2-29A9-6B3F-4ED1-18F83B224998}"/>
              </a:ext>
            </a:extLst>
          </p:cNvPr>
          <p:cNvSpPr txBox="1"/>
          <p:nvPr/>
        </p:nvSpPr>
        <p:spPr>
          <a:xfrm>
            <a:off x="7193460" y="3085492"/>
            <a:ext cx="2954808" cy="3198298"/>
          </a:xfrm>
          <a:prstGeom prst="rect">
            <a:avLst/>
          </a:prstGeom>
          <a:noFill/>
          <a:ln>
            <a:noFill/>
          </a:ln>
        </p:spPr>
        <p:txBody>
          <a:bodyPr spcFirstLastPara="1" wrap="square" lIns="91425" tIns="91425" rIns="91425" bIns="91425" anchor="t" anchorCtr="0">
            <a:noAutofit/>
          </a:bodyPr>
          <a:lstStyle/>
          <a:p>
            <a:pPr defTabSz="713232">
              <a:spcAft>
                <a:spcPts val="600"/>
              </a:spcAft>
            </a:pPr>
            <a:r>
              <a:rPr lang="en-US" sz="1700" kern="1200">
                <a:solidFill>
                  <a:schemeClr val="dk1"/>
                </a:solidFill>
                <a:latin typeface="Times New Roman" panose="02020603050405020304" pitchFamily="18" charset="0"/>
                <a:cs typeface="Times New Roman" panose="02020603050405020304" pitchFamily="18" charset="0"/>
              </a:rPr>
              <a:t>Utilized Heatmap for finding relations between following variables:</a:t>
            </a:r>
          </a:p>
          <a:p>
            <a:pPr defTabSz="713232">
              <a:spcAft>
                <a:spcPts val="600"/>
              </a:spcAft>
            </a:pPr>
            <a:endParaRPr lang="en-US" sz="1700" kern="1200">
              <a:solidFill>
                <a:schemeClr val="dk1"/>
              </a:solidFill>
              <a:latin typeface="Times New Roman" panose="02020603050405020304" pitchFamily="18" charset="0"/>
              <a:cs typeface="Times New Roman" panose="02020603050405020304" pitchFamily="18" charset="0"/>
            </a:endParaRPr>
          </a:p>
          <a:p>
            <a:pPr marL="222885" indent="-222885" defTabSz="713232">
              <a:spcAft>
                <a:spcPts val="600"/>
              </a:spcAft>
              <a:buChar char="•"/>
            </a:pPr>
            <a:r>
              <a:rPr lang="en-US" sz="1700" kern="1200">
                <a:solidFill>
                  <a:schemeClr val="dk1"/>
                </a:solidFill>
                <a:latin typeface="Times New Roman" panose="02020603050405020304" pitchFamily="18" charset="0"/>
                <a:cs typeface="Times New Roman" panose="02020603050405020304" pitchFamily="18" charset="0"/>
              </a:rPr>
              <a:t>Demand Summer Peak</a:t>
            </a:r>
          </a:p>
          <a:p>
            <a:pPr marL="222885" indent="-222885" defTabSz="713232">
              <a:spcAft>
                <a:spcPts val="600"/>
              </a:spcAft>
              <a:buChar char="•"/>
            </a:pPr>
            <a:r>
              <a:rPr lang="en-US" sz="1700" kern="1200">
                <a:solidFill>
                  <a:schemeClr val="dk1"/>
                </a:solidFill>
                <a:latin typeface="Times New Roman" panose="02020603050405020304" pitchFamily="18" charset="0"/>
                <a:cs typeface="Times New Roman" panose="02020603050405020304" pitchFamily="18" charset="0"/>
              </a:rPr>
              <a:t>Demand Winter Peak</a:t>
            </a:r>
          </a:p>
          <a:p>
            <a:pPr marL="222885" indent="-222885" defTabSz="713232">
              <a:spcAft>
                <a:spcPts val="600"/>
              </a:spcAft>
              <a:buChar char="•"/>
            </a:pPr>
            <a:r>
              <a:rPr lang="en-US" sz="1700" kern="1200">
                <a:solidFill>
                  <a:schemeClr val="dk1"/>
                </a:solidFill>
                <a:latin typeface="Times New Roman" panose="02020603050405020304" pitchFamily="18" charset="0"/>
                <a:cs typeface="Times New Roman" panose="02020603050405020304" pitchFamily="18" charset="0"/>
              </a:rPr>
              <a:t>Sources Generation</a:t>
            </a:r>
          </a:p>
          <a:p>
            <a:pPr marL="222885" indent="-222885" defTabSz="713232">
              <a:spcAft>
                <a:spcPts val="600"/>
              </a:spcAft>
              <a:buChar char="•"/>
            </a:pPr>
            <a:r>
              <a:rPr lang="en-US" sz="1700" kern="1200">
                <a:solidFill>
                  <a:schemeClr val="dk1"/>
                </a:solidFill>
                <a:latin typeface="Times New Roman" panose="02020603050405020304" pitchFamily="18" charset="0"/>
                <a:cs typeface="Times New Roman" panose="02020603050405020304" pitchFamily="18" charset="0"/>
              </a:rPr>
              <a:t>Sources Purchased</a:t>
            </a:r>
          </a:p>
          <a:p>
            <a:pPr marL="222885" indent="-222885" defTabSz="713232">
              <a:spcAft>
                <a:spcPts val="600"/>
              </a:spcAft>
              <a:buChar char="•"/>
            </a:pPr>
            <a:r>
              <a:rPr lang="en-US" sz="1700" kern="1200">
                <a:solidFill>
                  <a:schemeClr val="dk1"/>
                </a:solidFill>
                <a:latin typeface="Times New Roman" panose="02020603050405020304" pitchFamily="18" charset="0"/>
                <a:cs typeface="Times New Roman" panose="02020603050405020304" pitchFamily="18" charset="0"/>
              </a:rPr>
              <a:t>Retail Total Revenue</a:t>
            </a:r>
          </a:p>
          <a:p>
            <a:pPr marL="222885" indent="-222885" defTabSz="713232">
              <a:spcAft>
                <a:spcPts val="600"/>
              </a:spcAft>
              <a:buChar char="•"/>
            </a:pPr>
            <a:r>
              <a:rPr lang="en-US" sz="1700" kern="1200">
                <a:solidFill>
                  <a:schemeClr val="dk1"/>
                </a:solidFill>
                <a:latin typeface="Times New Roman" panose="02020603050405020304" pitchFamily="18" charset="0"/>
                <a:cs typeface="Times New Roman" panose="02020603050405020304" pitchFamily="18" charset="0"/>
              </a:rPr>
              <a:t>Retail Total Sales</a:t>
            </a:r>
          </a:p>
          <a:p>
            <a:pPr>
              <a:spcAft>
                <a:spcPts val="600"/>
              </a:spcAft>
            </a:pPr>
            <a:endParaRPr lang="en-US" sz="1700">
              <a:solidFill>
                <a:schemeClr val="dk1"/>
              </a:solidFill>
              <a:latin typeface="Times New Roman" panose="02020603050405020304" pitchFamily="18" charset="0"/>
              <a:cs typeface="Times New Roman" panose="02020603050405020304" pitchFamily="18" charset="0"/>
            </a:endParaRPr>
          </a:p>
        </p:txBody>
      </p:sp>
      <p:sp>
        <p:nvSpPr>
          <p:cNvPr id="8" name="Google Shape;263;p11">
            <a:extLst>
              <a:ext uri="{FF2B5EF4-FFF2-40B4-BE49-F238E27FC236}">
                <a16:creationId xmlns:a16="http://schemas.microsoft.com/office/drawing/2014/main" id="{1DB34318-E047-5641-7B55-9D32B9944814}"/>
              </a:ext>
            </a:extLst>
          </p:cNvPr>
          <p:cNvSpPr/>
          <p:nvPr/>
        </p:nvSpPr>
        <p:spPr>
          <a:xfrm>
            <a:off x="2045825" y="1926266"/>
            <a:ext cx="2054975" cy="974263"/>
          </a:xfrm>
          <a:prstGeom prst="roundRect">
            <a:avLst>
              <a:gd name="adj" fmla="val 16667"/>
            </a:avLst>
          </a:prstGeom>
          <a:solidFill>
            <a:srgbClr val="C9DAF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defTabSz="713232">
              <a:spcAft>
                <a:spcPts val="600"/>
              </a:spcAft>
            </a:pPr>
            <a:r>
              <a:rPr lang="en-US" sz="1700" kern="1200">
                <a:solidFill>
                  <a:schemeClr val="tx1"/>
                </a:solidFill>
                <a:latin typeface="Times New Roman" panose="02020603050405020304" pitchFamily="18" charset="0"/>
                <a:cs typeface="Times New Roman" panose="02020603050405020304" pitchFamily="18" charset="0"/>
              </a:rPr>
              <a:t>Data Cleaning</a:t>
            </a:r>
            <a:endParaRPr lang="en-US" sz="170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8D9BD6E-AADB-8524-828B-7BFFFB20256E}"/>
              </a:ext>
            </a:extLst>
          </p:cNvPr>
          <p:cNvSpPr txBox="1"/>
          <p:nvPr/>
        </p:nvSpPr>
        <p:spPr>
          <a:xfrm>
            <a:off x="2043731" y="3183258"/>
            <a:ext cx="2062869"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13232">
              <a:spcAft>
                <a:spcPts val="600"/>
              </a:spcAft>
            </a:pPr>
            <a:r>
              <a:rPr lang="en-GB" sz="1700" kern="1200">
                <a:solidFill>
                  <a:schemeClr val="tx1"/>
                </a:solidFill>
                <a:latin typeface="Times New Roman" panose="02020603050405020304" pitchFamily="18" charset="0"/>
                <a:cs typeface="Times New Roman" panose="02020603050405020304" pitchFamily="18" charset="0"/>
              </a:rPr>
              <a:t>Ensured the duplicates and null values are removed.</a:t>
            </a:r>
            <a:endParaRPr lang="en-GB" sz="1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756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E85220-0BAF-310B-7989-110C770BBCAA}"/>
              </a:ext>
            </a:extLst>
          </p:cNvPr>
          <p:cNvSpPr txBox="1"/>
          <p:nvPr/>
        </p:nvSpPr>
        <p:spPr>
          <a:xfrm>
            <a:off x="-1051383" y="366460"/>
            <a:ext cx="6097656" cy="535531"/>
          </a:xfrm>
          <a:prstGeom prst="rect">
            <a:avLst/>
          </a:prstGeom>
          <a:noFill/>
        </p:spPr>
        <p:txBody>
          <a:bodyPr wrap="square">
            <a:spAutoFit/>
          </a:bodyPr>
          <a:lstStyle/>
          <a:p>
            <a:pPr marL="0" lvl="0" indent="0" algn="ctr" rtl="0">
              <a:lnSpc>
                <a:spcPct val="90000"/>
              </a:lnSpc>
              <a:spcBef>
                <a:spcPts val="0"/>
              </a:spcBef>
              <a:spcAft>
                <a:spcPts val="0"/>
              </a:spcAft>
              <a:buClr>
                <a:schemeClr val="dk2"/>
              </a:buClr>
              <a:buSzPts val="2000"/>
              <a:buFont typeface="Arial"/>
              <a:buNone/>
            </a:pPr>
            <a:r>
              <a:rPr lang="en-US" sz="3200" b="1">
                <a:solidFill>
                  <a:schemeClr val="dk2"/>
                </a:solidFill>
              </a:rPr>
              <a:t>Correlation Analysis:</a:t>
            </a:r>
          </a:p>
        </p:txBody>
      </p:sp>
      <p:graphicFrame>
        <p:nvGraphicFramePr>
          <p:cNvPr id="10" name="Google Shape;271;p13">
            <a:extLst>
              <a:ext uri="{FF2B5EF4-FFF2-40B4-BE49-F238E27FC236}">
                <a16:creationId xmlns:a16="http://schemas.microsoft.com/office/drawing/2014/main" id="{5846498E-2E38-9AAC-02D4-2E1D94F4659F}"/>
              </a:ext>
            </a:extLst>
          </p:cNvPr>
          <p:cNvGraphicFramePr/>
          <p:nvPr>
            <p:extLst>
              <p:ext uri="{D42A27DB-BD31-4B8C-83A1-F6EECF244321}">
                <p14:modId xmlns:p14="http://schemas.microsoft.com/office/powerpoint/2010/main" val="548833046"/>
              </p:ext>
            </p:extLst>
          </p:nvPr>
        </p:nvGraphicFramePr>
        <p:xfrm>
          <a:off x="7421657" y="970800"/>
          <a:ext cx="4311300" cy="49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blue squares with white text&#10;&#10;Description automatically generated">
            <a:extLst>
              <a:ext uri="{FF2B5EF4-FFF2-40B4-BE49-F238E27FC236}">
                <a16:creationId xmlns:a16="http://schemas.microsoft.com/office/drawing/2014/main" id="{113E1485-8A73-C133-F865-3ADD01C10236}"/>
              </a:ext>
            </a:extLst>
          </p:cNvPr>
          <p:cNvPicPr>
            <a:picLocks noChangeAspect="1"/>
          </p:cNvPicPr>
          <p:nvPr/>
        </p:nvPicPr>
        <p:blipFill rotWithShape="1">
          <a:blip r:embed="rId7"/>
          <a:srcRect l="1" t="1158" r="437"/>
          <a:stretch/>
        </p:blipFill>
        <p:spPr>
          <a:xfrm>
            <a:off x="130737" y="970800"/>
            <a:ext cx="6512951" cy="5876161"/>
          </a:xfrm>
          <a:prstGeom prst="rect">
            <a:avLst/>
          </a:prstGeom>
        </p:spPr>
      </p:pic>
    </p:spTree>
    <p:extLst>
      <p:ext uri="{BB962C8B-B14F-4D97-AF65-F5344CB8AC3E}">
        <p14:creationId xmlns:p14="http://schemas.microsoft.com/office/powerpoint/2010/main" val="620000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bstract background of blue mesh and nodes">
            <a:extLst>
              <a:ext uri="{FF2B5EF4-FFF2-40B4-BE49-F238E27FC236}">
                <a16:creationId xmlns:a16="http://schemas.microsoft.com/office/drawing/2014/main" id="{060153E5-C291-A6AF-9045-1A7423B1FDE4}"/>
              </a:ext>
            </a:extLst>
          </p:cNvPr>
          <p:cNvPicPr>
            <a:picLocks noChangeAspect="1"/>
          </p:cNvPicPr>
          <p:nvPr/>
        </p:nvPicPr>
        <p:blipFill rotWithShape="1">
          <a:blip r:embed="rId2"/>
          <a:srcRect/>
          <a:stretch/>
        </p:blipFill>
        <p:spPr>
          <a:xfrm>
            <a:off x="-3047" y="10"/>
            <a:ext cx="12191999" cy="6857990"/>
          </a:xfrm>
          <a:prstGeom prst="rect">
            <a:avLst/>
          </a:prstGeom>
        </p:spPr>
      </p:pic>
      <p:sp>
        <p:nvSpPr>
          <p:cNvPr id="16" name="Rectangle 15">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80;g2a23f477799_2_0">
            <a:extLst>
              <a:ext uri="{FF2B5EF4-FFF2-40B4-BE49-F238E27FC236}">
                <a16:creationId xmlns:a16="http://schemas.microsoft.com/office/drawing/2014/main" id="{AE9B110E-5326-B7A4-EE25-8424D1375C78}"/>
              </a:ext>
            </a:extLst>
          </p:cNvPr>
          <p:cNvSpPr txBox="1">
            <a:spLocks noGrp="1"/>
          </p:cNvSpPr>
          <p:nvPr>
            <p:ph type="title"/>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p>
            <a:pPr marL="0" lvl="0" indent="0" algn="ctr">
              <a:spcAft>
                <a:spcPts val="0"/>
              </a:spcAft>
              <a:buClr>
                <a:schemeClr val="lt1"/>
              </a:buClr>
              <a:buSzPct val="100000"/>
            </a:pPr>
            <a:r>
              <a:rPr lang="en-US" sz="5200">
                <a:solidFill>
                  <a:srgbClr val="FFFFFF"/>
                </a:solidFill>
                <a:latin typeface="Times New Roman" panose="02020603050405020304" pitchFamily="18" charset="0"/>
                <a:cs typeface="Times New Roman" panose="02020603050405020304" pitchFamily="18" charset="0"/>
              </a:rPr>
              <a:t>MODELING AND EVALUATION </a:t>
            </a:r>
          </a:p>
        </p:txBody>
      </p:sp>
    </p:spTree>
    <p:extLst>
      <p:ext uri="{BB962C8B-B14F-4D97-AF65-F5344CB8AC3E}">
        <p14:creationId xmlns:p14="http://schemas.microsoft.com/office/powerpoint/2010/main" val="233065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a:extLst>
              <a:ext uri="{FF2B5EF4-FFF2-40B4-BE49-F238E27FC236}">
                <a16:creationId xmlns:a16="http://schemas.microsoft.com/office/drawing/2014/main" id="{CF0F6E84-1601-0A75-C523-818A2A6821A2}"/>
              </a:ext>
            </a:extLst>
          </p:cNvPr>
          <p:cNvSpPr txBox="1"/>
          <p:nvPr/>
        </p:nvSpPr>
        <p:spPr>
          <a:xfrm>
            <a:off x="767323" y="642434"/>
            <a:ext cx="1187383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Times New Roman" panose="02020603050405020304" pitchFamily="18" charset="0"/>
                <a:ea typeface="+mn-lt"/>
                <a:cs typeface="Times New Roman" panose="02020603050405020304" pitchFamily="18" charset="0"/>
              </a:rPr>
              <a:t>Energy Consumption as Per Hot and Cold Climate States</a:t>
            </a:r>
            <a:endParaRPr lang="en-GB" sz="3200">
              <a:latin typeface="Times New Roman" panose="02020603050405020304" pitchFamily="18" charset="0"/>
              <a:ea typeface="+mn-lt"/>
              <a:cs typeface="Times New Roman" panose="02020603050405020304" pitchFamily="18" charset="0"/>
            </a:endParaRPr>
          </a:p>
          <a:p>
            <a:pPr algn="l"/>
            <a:endParaRPr lang="en-GB">
              <a:latin typeface="Times New Roman" panose="02020603050405020304" pitchFamily="18" charset="0"/>
              <a:ea typeface="Calibri"/>
              <a:cs typeface="Times New Roman" panose="02020603050405020304" pitchFamily="18" charset="0"/>
            </a:endParaRPr>
          </a:p>
        </p:txBody>
      </p:sp>
      <p:graphicFrame>
        <p:nvGraphicFramePr>
          <p:cNvPr id="3" name="Table 2">
            <a:extLst>
              <a:ext uri="{FF2B5EF4-FFF2-40B4-BE49-F238E27FC236}">
                <a16:creationId xmlns:a16="http://schemas.microsoft.com/office/drawing/2014/main" id="{C174727F-BD37-ABB2-E4EB-93A40565303B}"/>
              </a:ext>
            </a:extLst>
          </p:cNvPr>
          <p:cNvGraphicFramePr>
            <a:graphicFrameLocks noGrp="1"/>
          </p:cNvGraphicFramePr>
          <p:nvPr>
            <p:extLst>
              <p:ext uri="{D42A27DB-BD31-4B8C-83A1-F6EECF244321}">
                <p14:modId xmlns:p14="http://schemas.microsoft.com/office/powerpoint/2010/main" val="4140095372"/>
              </p:ext>
            </p:extLst>
          </p:nvPr>
        </p:nvGraphicFramePr>
        <p:xfrm>
          <a:off x="616688" y="2125924"/>
          <a:ext cx="5152185" cy="2435443"/>
        </p:xfrm>
        <a:graphic>
          <a:graphicData uri="http://schemas.openxmlformats.org/drawingml/2006/table">
            <a:tbl>
              <a:tblPr firstRow="1" bandRow="1">
                <a:tableStyleId>{073A0DAA-6AF3-43AB-8588-CEC1D06C72B9}</a:tableStyleId>
              </a:tblPr>
              <a:tblGrid>
                <a:gridCol w="5152185">
                  <a:extLst>
                    <a:ext uri="{9D8B030D-6E8A-4147-A177-3AD203B41FA5}">
                      <a16:colId xmlns:a16="http://schemas.microsoft.com/office/drawing/2014/main" val="4092879244"/>
                    </a:ext>
                  </a:extLst>
                </a:gridCol>
              </a:tblGrid>
              <a:tr h="416638">
                <a:tc>
                  <a:txBody>
                    <a:bodyPr/>
                    <a:lstStyle/>
                    <a:p>
                      <a:pPr algn="ctr" rtl="0" fontAlgn="t"/>
                      <a:r>
                        <a:rPr lang="en-IN" sz="1600" b="1" u="none" strike="noStrike">
                          <a:solidFill>
                            <a:srgbClr val="FFFFFF"/>
                          </a:solidFill>
                          <a:effectLst/>
                          <a:latin typeface="Times New Roman" panose="02020603050405020304" pitchFamily="18" charset="0"/>
                          <a:cs typeface="Times New Roman" panose="02020603050405020304" pitchFamily="18" charset="0"/>
                        </a:rPr>
                        <a:t>K Means Clustering</a:t>
                      </a:r>
                      <a:endParaRPr lang="en-IN" sz="1600" b="1"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005378310"/>
                  </a:ext>
                </a:extLst>
              </a:tr>
              <a:tr h="705326">
                <a:tc>
                  <a:txBody>
                    <a:bodyPr/>
                    <a:lstStyle/>
                    <a:p>
                      <a:pPr marL="285750" indent="-285750" algn="l" rtl="0" fontAlgn="b">
                        <a:buFont typeface="Wingdings" pitchFamily="2" charset="2"/>
                        <a:buChar char="Ø"/>
                      </a:pPr>
                      <a:r>
                        <a:rPr lang="en-IN" sz="1600" b="0" u="none" strike="noStrike">
                          <a:solidFill>
                            <a:srgbClr val="000000"/>
                          </a:solidFill>
                          <a:effectLst/>
                          <a:latin typeface="Times New Roman" panose="02020603050405020304" pitchFamily="18" charset="0"/>
                          <a:cs typeface="Times New Roman" panose="02020603050405020304" pitchFamily="18" charset="0"/>
                        </a:rPr>
                        <a:t>The data has partitioned into two distinct groups based on the similarity of their feature values.</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1213907142"/>
                  </a:ext>
                </a:extLst>
              </a:tr>
              <a:tr h="641724">
                <a:tc>
                  <a:txBody>
                    <a:bodyPr/>
                    <a:lstStyle/>
                    <a:p>
                      <a:pPr marL="285750" indent="-285750" algn="l" rtl="0" fontAlgn="b">
                        <a:buFont typeface="Wingdings" pitchFamily="2" charset="2"/>
                        <a:buChar char="Ø"/>
                      </a:pPr>
                      <a:r>
                        <a:rPr lang="en-IN" sz="1600" b="0" u="none" strike="noStrike">
                          <a:solidFill>
                            <a:srgbClr val="000000"/>
                          </a:solidFill>
                          <a:effectLst/>
                          <a:latin typeface="Times New Roman" panose="02020603050405020304" pitchFamily="18" charset="0"/>
                          <a:cs typeface="Times New Roman" panose="02020603050405020304" pitchFamily="18" charset="0"/>
                        </a:rPr>
                        <a:t>The first cluster centroid has values [-0.08277522 -0.08200684]</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103619112"/>
                  </a:ext>
                </a:extLst>
              </a:tr>
              <a:tr h="671755">
                <a:tc>
                  <a:txBody>
                    <a:bodyPr/>
                    <a:lstStyle/>
                    <a:p>
                      <a:pPr marL="285750" indent="-285750" algn="l" rtl="0" fontAlgn="b">
                        <a:buFont typeface="Wingdings" pitchFamily="2" charset="2"/>
                        <a:buChar char="Ø"/>
                      </a:pPr>
                      <a:r>
                        <a:rPr lang="en-IN" sz="1600" b="0" u="none" strike="noStrike">
                          <a:solidFill>
                            <a:srgbClr val="000000"/>
                          </a:solidFill>
                          <a:effectLst/>
                          <a:latin typeface="Times New Roman" panose="02020603050405020304" pitchFamily="18" charset="0"/>
                          <a:cs typeface="Times New Roman" panose="02020603050405020304" pitchFamily="18" charset="0"/>
                        </a:rPr>
                        <a:t>The second cluster centroid has values [7.8786958 7.80555972]</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863381626"/>
                  </a:ext>
                </a:extLst>
              </a:tr>
            </a:tbl>
          </a:graphicData>
        </a:graphic>
      </p:graphicFrame>
      <p:sp>
        <p:nvSpPr>
          <p:cNvPr id="11" name="Google Shape;292;g2a23f477799_2_82">
            <a:extLst>
              <a:ext uri="{FF2B5EF4-FFF2-40B4-BE49-F238E27FC236}">
                <a16:creationId xmlns:a16="http://schemas.microsoft.com/office/drawing/2014/main" id="{C9EADF38-C5B5-A519-918F-1CCA68C62266}"/>
              </a:ext>
            </a:extLst>
          </p:cNvPr>
          <p:cNvSpPr txBox="1"/>
          <p:nvPr/>
        </p:nvSpPr>
        <p:spPr>
          <a:xfrm>
            <a:off x="383300" y="5046264"/>
            <a:ext cx="11721600" cy="677078"/>
          </a:xfrm>
          <a:prstGeom prst="rect">
            <a:avLst/>
          </a:prstGeom>
          <a:noFill/>
          <a:ln>
            <a:noFill/>
          </a:ln>
        </p:spPr>
        <p:txBody>
          <a:bodyPr spcFirstLastPara="1" wrap="square" lIns="91425" tIns="91425" rIns="91425" bIns="91425" anchor="t" anchorCtr="0">
            <a:spAutoFit/>
          </a:bodyPr>
          <a:lstStyle/>
          <a:p>
            <a:pPr marL="285750" lvl="0" indent="-285750" algn="l" rtl="0">
              <a:spcBef>
                <a:spcPts val="0"/>
              </a:spcBef>
              <a:spcAft>
                <a:spcPts val="0"/>
              </a:spcAft>
              <a:buFont typeface="Wingdings" pitchFamily="2" charset="2"/>
              <a:buChar char="Ø"/>
            </a:pPr>
            <a:r>
              <a:rPr lang="en-US" sz="1600">
                <a:solidFill>
                  <a:schemeClr val="dk1"/>
                </a:solidFill>
                <a:latin typeface="Times New Roman" panose="02020603050405020304" pitchFamily="18" charset="0"/>
                <a:cs typeface="Times New Roman" panose="02020603050405020304" pitchFamily="18" charset="0"/>
              </a:rPr>
              <a:t>The substantial variation in energy usage between the cluster's points to the possibility that different utilities might need specific strategies for energy planning and demand management, in line with energy consumption.</a:t>
            </a:r>
            <a:endParaRPr lang="en-GB" sz="1600">
              <a:solidFill>
                <a:schemeClr val="dk1"/>
              </a:solidFill>
              <a:latin typeface="Times New Roman" panose="02020603050405020304" pitchFamily="18" charset="0"/>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809F6EF2-B4ED-B956-E650-9F65269C2516}"/>
              </a:ext>
            </a:extLst>
          </p:cNvPr>
          <p:cNvGraphicFramePr>
            <a:graphicFrameLocks noGrp="1"/>
          </p:cNvGraphicFramePr>
          <p:nvPr>
            <p:extLst>
              <p:ext uri="{D42A27DB-BD31-4B8C-83A1-F6EECF244321}">
                <p14:modId xmlns:p14="http://schemas.microsoft.com/office/powerpoint/2010/main" val="4241069418"/>
              </p:ext>
            </p:extLst>
          </p:nvPr>
        </p:nvGraphicFramePr>
        <p:xfrm>
          <a:off x="5828145" y="2125924"/>
          <a:ext cx="5782608" cy="2417156"/>
        </p:xfrm>
        <a:graphic>
          <a:graphicData uri="http://schemas.openxmlformats.org/drawingml/2006/table">
            <a:tbl>
              <a:tblPr firstRow="1" bandRow="1">
                <a:tableStyleId>{073A0DAA-6AF3-43AB-8588-CEC1D06C72B9}</a:tableStyleId>
              </a:tblPr>
              <a:tblGrid>
                <a:gridCol w="5782608">
                  <a:extLst>
                    <a:ext uri="{9D8B030D-6E8A-4147-A177-3AD203B41FA5}">
                      <a16:colId xmlns:a16="http://schemas.microsoft.com/office/drawing/2014/main" val="300049261"/>
                    </a:ext>
                  </a:extLst>
                </a:gridCol>
              </a:tblGrid>
              <a:tr h="424967">
                <a:tc>
                  <a:txBody>
                    <a:bodyPr/>
                    <a:lstStyle/>
                    <a:p>
                      <a:pPr algn="ctr" rtl="0" fontAlgn="b"/>
                      <a:r>
                        <a:rPr lang="en-IN" sz="1600" u="none" strike="noStrike">
                          <a:effectLst/>
                          <a:latin typeface="Times New Roman" panose="02020603050405020304" pitchFamily="18" charset="0"/>
                          <a:cs typeface="Times New Roman" panose="02020603050405020304" pitchFamily="18" charset="0"/>
                        </a:rPr>
                        <a:t>T test comparison between 2 clusters:</a:t>
                      </a:r>
                      <a:endParaRPr lang="en-IN" sz="1600" b="1" i="0" u="none" strike="noStrike">
                        <a:solidFill>
                          <a:srgbClr val="FFFFFF"/>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864662549"/>
                  </a:ext>
                </a:extLst>
              </a:tr>
              <a:tr h="664063">
                <a:tc>
                  <a:txBody>
                    <a:bodyPr/>
                    <a:lstStyle/>
                    <a:p>
                      <a:pPr marL="285750" indent="-285750" algn="l" rtl="0" fontAlgn="b">
                        <a:lnSpc>
                          <a:spcPct val="150000"/>
                        </a:lnSpc>
                        <a:buFont typeface="Wingdings" pitchFamily="2" charset="2"/>
                        <a:buChar char="Ø"/>
                      </a:pPr>
                      <a:r>
                        <a:rPr lang="en-IN" sz="1600" u="none" strike="noStrike">
                          <a:effectLst/>
                          <a:latin typeface="Times New Roman" panose="02020603050405020304" pitchFamily="18" charset="0"/>
                          <a:cs typeface="Times New Roman" panose="02020603050405020304" pitchFamily="18" charset="0"/>
                        </a:rPr>
                        <a:t>t-statistic: -77.11780174932275</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3683065194"/>
                  </a:ext>
                </a:extLst>
              </a:tr>
              <a:tr h="664063">
                <a:tc>
                  <a:txBody>
                    <a:bodyPr/>
                    <a:lstStyle/>
                    <a:p>
                      <a:pPr marL="285750" indent="-285750" algn="l" rtl="0" fontAlgn="b">
                        <a:lnSpc>
                          <a:spcPct val="150000"/>
                        </a:lnSpc>
                        <a:buFont typeface="Wingdings" pitchFamily="2" charset="2"/>
                        <a:buChar char="Ø"/>
                      </a:pPr>
                      <a:r>
                        <a:rPr lang="en-IN" sz="1600" u="none" strike="noStrike">
                          <a:effectLst/>
                          <a:latin typeface="Times New Roman" panose="02020603050405020304" pitchFamily="18" charset="0"/>
                          <a:cs typeface="Times New Roman" panose="02020603050405020304" pitchFamily="18" charset="0"/>
                        </a:rPr>
                        <a:t>p-value: 0.00</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470140531"/>
                  </a:ext>
                </a:extLst>
              </a:tr>
              <a:tr h="664063">
                <a:tc>
                  <a:txBody>
                    <a:bodyPr/>
                    <a:lstStyle/>
                    <a:p>
                      <a:pPr marL="285750" indent="-285750" algn="l" rtl="0" fontAlgn="b">
                        <a:lnSpc>
                          <a:spcPct val="150000"/>
                        </a:lnSpc>
                        <a:buFont typeface="Wingdings" pitchFamily="2" charset="2"/>
                        <a:buChar char="Ø"/>
                      </a:pPr>
                      <a:r>
                        <a:rPr lang="en-IN" sz="1600" u="none" strike="noStrike">
                          <a:effectLst/>
                          <a:latin typeface="Times New Roman" panose="02020603050405020304" pitchFamily="18" charset="0"/>
                          <a:cs typeface="Times New Roman" panose="02020603050405020304" pitchFamily="18" charset="0"/>
                        </a:rPr>
                        <a:t>Reject the null hypothesis</a:t>
                      </a:r>
                      <a:endParaRPr lang="en-IN" sz="1600" b="0" i="0"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tc>
                <a:extLst>
                  <a:ext uri="{0D108BD9-81ED-4DB2-BD59-A6C34878D82A}">
                    <a16:rowId xmlns:a16="http://schemas.microsoft.com/office/drawing/2014/main" val="2234124010"/>
                  </a:ext>
                </a:extLst>
              </a:tr>
            </a:tbl>
          </a:graphicData>
        </a:graphic>
      </p:graphicFrame>
    </p:spTree>
    <p:extLst>
      <p:ext uri="{BB962C8B-B14F-4D97-AF65-F5344CB8AC3E}">
        <p14:creationId xmlns:p14="http://schemas.microsoft.com/office/powerpoint/2010/main" val="1208405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98;g2a23f477799_2_51">
            <a:extLst>
              <a:ext uri="{FF2B5EF4-FFF2-40B4-BE49-F238E27FC236}">
                <a16:creationId xmlns:a16="http://schemas.microsoft.com/office/drawing/2014/main" id="{F4791ADC-95AC-7CD5-52E8-A9DA1FD56734}"/>
              </a:ext>
            </a:extLst>
          </p:cNvPr>
          <p:cNvPicPr preferRelativeResize="0"/>
          <p:nvPr/>
        </p:nvPicPr>
        <p:blipFill>
          <a:blip r:embed="rId2">
            <a:alphaModFix/>
          </a:blip>
          <a:stretch>
            <a:fillRect/>
          </a:stretch>
        </p:blipFill>
        <p:spPr>
          <a:xfrm>
            <a:off x="1" y="0"/>
            <a:ext cx="8178800" cy="6858000"/>
          </a:xfrm>
          <a:prstGeom prst="rect">
            <a:avLst/>
          </a:prstGeom>
          <a:noFill/>
          <a:ln>
            <a:noFill/>
          </a:ln>
        </p:spPr>
      </p:pic>
      <p:sp>
        <p:nvSpPr>
          <p:cNvPr id="5" name="Google Shape;299;g2a23f477799_2_51">
            <a:extLst>
              <a:ext uri="{FF2B5EF4-FFF2-40B4-BE49-F238E27FC236}">
                <a16:creationId xmlns:a16="http://schemas.microsoft.com/office/drawing/2014/main" id="{10C30DB2-3DF7-5D30-337C-3EC13FC717C7}"/>
              </a:ext>
            </a:extLst>
          </p:cNvPr>
          <p:cNvSpPr txBox="1"/>
          <p:nvPr/>
        </p:nvSpPr>
        <p:spPr>
          <a:xfrm>
            <a:off x="8501700" y="2117887"/>
            <a:ext cx="3112500" cy="2622226"/>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228600" lvl="0" indent="-101600" algn="l" rtl="0">
              <a:lnSpc>
                <a:spcPct val="90000"/>
              </a:lnSpc>
              <a:spcBef>
                <a:spcPts val="0"/>
              </a:spcBef>
              <a:spcAft>
                <a:spcPts val="0"/>
              </a:spcAft>
              <a:buClr>
                <a:schemeClr val="dk1"/>
              </a:buClr>
              <a:buSzPts val="1100"/>
              <a:buFont typeface="Arial"/>
              <a:buNone/>
            </a:pPr>
            <a:endParaRPr lang="en-US" sz="1600">
              <a:solidFill>
                <a:schemeClr val="dk1"/>
              </a:solidFill>
              <a:latin typeface="Times New Roman" panose="02020603050405020304" pitchFamily="18" charset="0"/>
              <a:cs typeface="Times New Roman" panose="02020603050405020304" pitchFamily="18" charset="0"/>
            </a:endParaRPr>
          </a:p>
          <a:p>
            <a:pPr marL="457200" lvl="0" indent="-355600" algn="l" rtl="0">
              <a:lnSpc>
                <a:spcPct val="90000"/>
              </a:lnSpc>
              <a:spcBef>
                <a:spcPts val="0"/>
              </a:spcBef>
              <a:spcAft>
                <a:spcPts val="0"/>
              </a:spcAft>
              <a:buClr>
                <a:schemeClr val="dk1"/>
              </a:buClr>
              <a:buSzPts val="2000"/>
              <a:buFont typeface="Wingdings" pitchFamily="2" charset="2"/>
              <a:buChar char="Ø"/>
            </a:pPr>
            <a:r>
              <a:rPr lang="en-US" sz="1600">
                <a:solidFill>
                  <a:schemeClr val="dk1"/>
                </a:solidFill>
                <a:latin typeface="Times New Roman" panose="02020603050405020304" pitchFamily="18" charset="0"/>
                <a:cs typeface="Times New Roman" panose="02020603050405020304" pitchFamily="18" charset="0"/>
              </a:rPr>
              <a:t>Cluster 0 (Blue): Utilities in this cluster have centroids indicating lower peak demands in summer and winter.</a:t>
            </a:r>
          </a:p>
          <a:p>
            <a:pPr marL="800100" lvl="0" indent="-342900" algn="l" rtl="0">
              <a:lnSpc>
                <a:spcPct val="90000"/>
              </a:lnSpc>
              <a:spcBef>
                <a:spcPts val="0"/>
              </a:spcBef>
              <a:spcAft>
                <a:spcPts val="0"/>
              </a:spcAft>
              <a:buFont typeface="Wingdings" pitchFamily="2" charset="2"/>
              <a:buChar char="Ø"/>
            </a:pPr>
            <a:endParaRPr lang="en-US" sz="1600">
              <a:solidFill>
                <a:schemeClr val="dk1"/>
              </a:solidFill>
              <a:latin typeface="Times New Roman" panose="02020603050405020304" pitchFamily="18" charset="0"/>
              <a:cs typeface="Times New Roman" panose="02020603050405020304" pitchFamily="18" charset="0"/>
            </a:endParaRPr>
          </a:p>
          <a:p>
            <a:pPr marL="457200" lvl="0" indent="-355600" algn="l" rtl="0">
              <a:lnSpc>
                <a:spcPct val="90000"/>
              </a:lnSpc>
              <a:spcBef>
                <a:spcPts val="0"/>
              </a:spcBef>
              <a:spcAft>
                <a:spcPts val="0"/>
              </a:spcAft>
              <a:buClr>
                <a:schemeClr val="dk1"/>
              </a:buClr>
              <a:buSzPts val="2000"/>
              <a:buFont typeface="Wingdings" pitchFamily="2" charset="2"/>
              <a:buChar char="Ø"/>
            </a:pPr>
            <a:r>
              <a:rPr lang="en-US" sz="1600">
                <a:solidFill>
                  <a:schemeClr val="dk1"/>
                </a:solidFill>
                <a:latin typeface="Times New Roman" panose="02020603050405020304" pitchFamily="18" charset="0"/>
                <a:cs typeface="Times New Roman" panose="02020603050405020304" pitchFamily="18" charset="0"/>
              </a:rPr>
              <a:t>Cluster 1 (Orange): This cluster has centroids with high summer and winter peak demand values</a:t>
            </a:r>
          </a:p>
        </p:txBody>
      </p:sp>
    </p:spTree>
    <p:extLst>
      <p:ext uri="{BB962C8B-B14F-4D97-AF65-F5344CB8AC3E}">
        <p14:creationId xmlns:p14="http://schemas.microsoft.com/office/powerpoint/2010/main" val="178793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2FE6A02-0008-9353-F70F-81D811E1D76C}"/>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a:latin typeface="Times New Roman" panose="02020603050405020304" pitchFamily="18" charset="0"/>
                <a:cs typeface="Times New Roman" panose="02020603050405020304" pitchFamily="18" charset="0"/>
              </a:rPr>
              <a:t>Peak Energy Demand Impact on Total Utility Revenue</a:t>
            </a:r>
            <a:endParaRPr lang="en-US" sz="3200" kern="1200">
              <a:solidFill>
                <a:schemeClr val="tx1"/>
              </a:solidFill>
              <a:latin typeface="Times New Roman" panose="02020603050405020304" pitchFamily="18" charset="0"/>
              <a:ea typeface="+mj-ea"/>
              <a:cs typeface="Times New Roman" panose="02020603050405020304" pitchFamily="18" charset="0"/>
            </a:endParaRPr>
          </a:p>
        </p:txBody>
      </p:sp>
      <p:sp>
        <p:nvSpPr>
          <p:cNvPr id="17" name="Rectangle 1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Google Shape;305;p14">
            <a:extLst>
              <a:ext uri="{FF2B5EF4-FFF2-40B4-BE49-F238E27FC236}">
                <a16:creationId xmlns:a16="http://schemas.microsoft.com/office/drawing/2014/main" id="{CFA8BD82-F937-DACC-4CB2-BD3FBDE05FE7}"/>
              </a:ext>
            </a:extLst>
          </p:cNvPr>
          <p:cNvSpPr txBox="1">
            <a:spLocks/>
          </p:cNvSpPr>
          <p:nvPr/>
        </p:nvSpPr>
        <p:spPr>
          <a:xfrm>
            <a:off x="600493" y="2011476"/>
            <a:ext cx="3055677" cy="479171"/>
          </a:xfrm>
          <a:prstGeom prst="rect">
            <a:avLst/>
          </a:prstGeom>
          <a:noFill/>
          <a:ln>
            <a:noFill/>
          </a:ln>
        </p:spPr>
        <p:txBody>
          <a:bodyPr spcFirstLastPara="1" vert="horz" wrap="square" lIns="91425" tIns="45700" rIns="91425" bIns="4570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66928">
              <a:lnSpc>
                <a:spcPct val="70000"/>
              </a:lnSpc>
              <a:spcBef>
                <a:spcPts val="0"/>
              </a:spcBef>
              <a:spcAft>
                <a:spcPts val="600"/>
              </a:spcAft>
              <a:buClr>
                <a:schemeClr val="lt2"/>
              </a:buClr>
              <a:buSzPts val="3000"/>
              <a:buNone/>
            </a:pPr>
            <a:r>
              <a:rPr lang="en-US" sz="1600" kern="1200">
                <a:solidFill>
                  <a:schemeClr val="tx1"/>
                </a:solidFill>
                <a:latin typeface="Times New Roman" panose="02020603050405020304" pitchFamily="18" charset="0"/>
                <a:cs typeface="Times New Roman" panose="02020603050405020304" pitchFamily="18" charset="0"/>
              </a:rPr>
              <a:t>Linear Regression:</a:t>
            </a:r>
            <a:endParaRPr lang="en-US" sz="1600">
              <a:latin typeface="Times New Roman" panose="02020603050405020304" pitchFamily="18" charset="0"/>
              <a:cs typeface="Times New Roman" panose="02020603050405020304" pitchFamily="18" charset="0"/>
            </a:endParaRPr>
          </a:p>
        </p:txBody>
      </p:sp>
      <p:sp>
        <p:nvSpPr>
          <p:cNvPr id="3" name="Google Shape;306;p14">
            <a:extLst>
              <a:ext uri="{FF2B5EF4-FFF2-40B4-BE49-F238E27FC236}">
                <a16:creationId xmlns:a16="http://schemas.microsoft.com/office/drawing/2014/main" id="{1D9571AB-BDE6-7B20-5CE5-8928831A7C5F}"/>
              </a:ext>
            </a:extLst>
          </p:cNvPr>
          <p:cNvSpPr txBox="1">
            <a:spLocks/>
          </p:cNvSpPr>
          <p:nvPr/>
        </p:nvSpPr>
        <p:spPr>
          <a:xfrm>
            <a:off x="600493" y="2497929"/>
            <a:ext cx="3055677" cy="3970248"/>
          </a:xfrm>
          <a:prstGeom prst="rect">
            <a:avLst/>
          </a:prstGeom>
          <a:noFill/>
          <a:ln>
            <a:noFill/>
          </a:ln>
        </p:spPr>
        <p:txBody>
          <a:bodyPr spcFirstLastPara="1" wrap="square" lIns="91425" tIns="45700" rIns="91425" bIns="4570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0868" indent="-285750" defTabSz="566928">
              <a:spcBef>
                <a:spcPts val="0"/>
              </a:spcBef>
              <a:spcAft>
                <a:spcPts val="600"/>
              </a:spcAft>
              <a:buSzPct val="90000"/>
              <a:buFont typeface="Wingdings" pitchFamily="2" charset="2"/>
              <a:buChar char="Ø"/>
            </a:pPr>
            <a:r>
              <a:rPr lang="en-US" sz="1600" kern="1200">
                <a:solidFill>
                  <a:schemeClr val="tx1"/>
                </a:solidFill>
                <a:latin typeface="Times New Roman" panose="02020603050405020304" pitchFamily="18" charset="0"/>
                <a:cs typeface="Times New Roman" panose="02020603050405020304" pitchFamily="18" charset="0"/>
              </a:rPr>
              <a:t>Predictor </a:t>
            </a:r>
            <a:r>
              <a:rPr lang="en-US" sz="1600" kern="1200" err="1">
                <a:solidFill>
                  <a:schemeClr val="tx1"/>
                </a:solidFill>
                <a:latin typeface="Times New Roman" panose="02020603050405020304" pitchFamily="18" charset="0"/>
                <a:cs typeface="Times New Roman" panose="02020603050405020304" pitchFamily="18" charset="0"/>
              </a:rPr>
              <a:t>Variables:Demand.Summer</a:t>
            </a:r>
            <a:r>
              <a:rPr lang="en-US" sz="1600" kern="1200">
                <a:solidFill>
                  <a:schemeClr val="tx1"/>
                </a:solidFill>
                <a:latin typeface="Times New Roman" panose="02020603050405020304" pitchFamily="18" charset="0"/>
                <a:cs typeface="Times New Roman" panose="02020603050405020304" pitchFamily="18" charset="0"/>
              </a:rPr>
              <a:t> Peak and </a:t>
            </a:r>
            <a:r>
              <a:rPr lang="en-US" sz="1600" kern="1200" err="1">
                <a:solidFill>
                  <a:schemeClr val="tx1"/>
                </a:solidFill>
                <a:latin typeface="Times New Roman" panose="02020603050405020304" pitchFamily="18" charset="0"/>
                <a:cs typeface="Times New Roman" panose="02020603050405020304" pitchFamily="18" charset="0"/>
              </a:rPr>
              <a:t>Demand.Winter</a:t>
            </a:r>
            <a:r>
              <a:rPr lang="en-US" sz="1600" kern="1200">
                <a:solidFill>
                  <a:schemeClr val="tx1"/>
                </a:solidFill>
                <a:latin typeface="Times New Roman" panose="02020603050405020304" pitchFamily="18" charset="0"/>
                <a:cs typeface="Times New Roman" panose="02020603050405020304" pitchFamily="18" charset="0"/>
              </a:rPr>
              <a:t> Peak</a:t>
            </a:r>
          </a:p>
          <a:p>
            <a:pPr marL="569214" indent="-285750" defTabSz="566928">
              <a:spcBef>
                <a:spcPts val="0"/>
              </a:spcBef>
              <a:spcAft>
                <a:spcPts val="600"/>
              </a:spcAft>
              <a:buSzPct val="90000"/>
              <a:buFont typeface="Wingdings" pitchFamily="2" charset="2"/>
              <a:buChar char="Ø"/>
            </a:pPr>
            <a:endParaRPr lang="en-US" sz="1600" kern="1200">
              <a:solidFill>
                <a:schemeClr val="tx1"/>
              </a:solidFill>
              <a:latin typeface="Times New Roman" panose="02020603050405020304" pitchFamily="18" charset="0"/>
              <a:cs typeface="Times New Roman" panose="02020603050405020304" pitchFamily="18" charset="0"/>
            </a:endParaRPr>
          </a:p>
          <a:p>
            <a:pPr marL="340868" indent="-285750" defTabSz="566928">
              <a:spcBef>
                <a:spcPts val="0"/>
              </a:spcBef>
              <a:spcAft>
                <a:spcPts val="600"/>
              </a:spcAft>
              <a:buSzPct val="90000"/>
              <a:buFont typeface="Wingdings" pitchFamily="2" charset="2"/>
              <a:buChar char="Ø"/>
            </a:pPr>
            <a:r>
              <a:rPr lang="en-US" sz="1600" kern="1200">
                <a:solidFill>
                  <a:schemeClr val="tx1"/>
                </a:solidFill>
                <a:latin typeface="Times New Roman" panose="02020603050405020304" pitchFamily="18" charset="0"/>
                <a:cs typeface="Times New Roman" panose="02020603050405020304" pitchFamily="18" charset="0"/>
              </a:rPr>
              <a:t>80% for Training, 20% for Testing</a:t>
            </a:r>
          </a:p>
          <a:p>
            <a:pPr marL="569214" indent="-285750" defTabSz="566928">
              <a:spcBef>
                <a:spcPts val="0"/>
              </a:spcBef>
              <a:spcAft>
                <a:spcPts val="600"/>
              </a:spcAft>
              <a:buSzPct val="90000"/>
              <a:buFont typeface="Wingdings" pitchFamily="2" charset="2"/>
              <a:buChar char="Ø"/>
            </a:pPr>
            <a:endParaRPr lang="en-US" sz="1600" kern="1200">
              <a:solidFill>
                <a:schemeClr val="tx1"/>
              </a:solidFill>
              <a:latin typeface="Times New Roman" panose="02020603050405020304" pitchFamily="18" charset="0"/>
              <a:cs typeface="Times New Roman" panose="02020603050405020304" pitchFamily="18" charset="0"/>
            </a:endParaRPr>
          </a:p>
          <a:p>
            <a:pPr marL="340868" indent="-285750" defTabSz="566928">
              <a:spcBef>
                <a:spcPts val="0"/>
              </a:spcBef>
              <a:spcAft>
                <a:spcPts val="600"/>
              </a:spcAft>
              <a:buSzPct val="90000"/>
              <a:buFont typeface="Wingdings" pitchFamily="2" charset="2"/>
              <a:buChar char="Ø"/>
            </a:pPr>
            <a:r>
              <a:rPr lang="en-US" sz="1600" kern="1200">
                <a:solidFill>
                  <a:schemeClr val="tx1"/>
                </a:solidFill>
                <a:latin typeface="Times New Roman" panose="02020603050405020304" pitchFamily="18" charset="0"/>
                <a:cs typeface="Times New Roman" panose="02020603050405020304" pitchFamily="18" charset="0"/>
              </a:rPr>
              <a:t>The R-squared values:</a:t>
            </a:r>
            <a:br>
              <a:rPr lang="en-US" sz="1600" kern="1200">
                <a:solidFill>
                  <a:schemeClr val="tx1"/>
                </a:solidFill>
                <a:latin typeface="Times New Roman" panose="02020603050405020304" pitchFamily="18" charset="0"/>
                <a:cs typeface="Times New Roman" panose="02020603050405020304" pitchFamily="18" charset="0"/>
              </a:rPr>
            </a:br>
            <a:r>
              <a:rPr lang="en-US" sz="1600" kern="1200">
                <a:solidFill>
                  <a:schemeClr val="tx1"/>
                </a:solidFill>
                <a:latin typeface="Times New Roman" panose="02020603050405020304" pitchFamily="18" charset="0"/>
                <a:cs typeface="Times New Roman" panose="02020603050405020304" pitchFamily="18" charset="0"/>
              </a:rPr>
              <a:t>Training data = 0.944</a:t>
            </a:r>
          </a:p>
          <a:p>
            <a:pPr marL="798068" lvl="1" indent="-285750" defTabSz="566928">
              <a:spcBef>
                <a:spcPts val="0"/>
              </a:spcBef>
              <a:spcAft>
                <a:spcPts val="600"/>
              </a:spcAft>
              <a:buSzPct val="90000"/>
              <a:buFont typeface="Wingdings" pitchFamily="2" charset="2"/>
              <a:buChar char="Ø"/>
            </a:pPr>
            <a:r>
              <a:rPr lang="en-US" sz="1600" kern="1200">
                <a:solidFill>
                  <a:schemeClr val="tx1"/>
                </a:solidFill>
                <a:latin typeface="Times New Roman" panose="02020603050405020304" pitchFamily="18" charset="0"/>
                <a:cs typeface="Times New Roman" panose="02020603050405020304" pitchFamily="18" charset="0"/>
              </a:rPr>
              <a:t>Testing data = 0.965</a:t>
            </a:r>
            <a:endParaRPr lang="en-US" sz="1600">
              <a:latin typeface="Times New Roman" panose="02020603050405020304" pitchFamily="18" charset="0"/>
              <a:cs typeface="Times New Roman" panose="02020603050405020304" pitchFamily="18" charset="0"/>
            </a:endParaRPr>
          </a:p>
        </p:txBody>
      </p:sp>
      <p:sp>
        <p:nvSpPr>
          <p:cNvPr id="11" name="Google Shape;307;p14">
            <a:extLst>
              <a:ext uri="{FF2B5EF4-FFF2-40B4-BE49-F238E27FC236}">
                <a16:creationId xmlns:a16="http://schemas.microsoft.com/office/drawing/2014/main" id="{8F4AC73E-8971-B514-39F8-93AA1C0396C6}"/>
              </a:ext>
            </a:extLst>
          </p:cNvPr>
          <p:cNvSpPr txBox="1">
            <a:spLocks/>
          </p:cNvSpPr>
          <p:nvPr/>
        </p:nvSpPr>
        <p:spPr>
          <a:xfrm>
            <a:off x="3763988" y="2018758"/>
            <a:ext cx="2956823" cy="534035"/>
          </a:xfrm>
          <a:prstGeom prst="rect">
            <a:avLst/>
          </a:prstGeom>
          <a:noFill/>
          <a:ln>
            <a:noFill/>
          </a:ln>
        </p:spPr>
        <p:txBody>
          <a:bodyPr spcFirstLastPara="1" wrap="square" lIns="91425" tIns="45700" rIns="91425" bIns="4570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66928">
              <a:lnSpc>
                <a:spcPct val="70000"/>
              </a:lnSpc>
              <a:spcBef>
                <a:spcPts val="0"/>
              </a:spcBef>
              <a:spcAft>
                <a:spcPts val="600"/>
              </a:spcAft>
              <a:buClr>
                <a:schemeClr val="dk2"/>
              </a:buClr>
              <a:buSzPts val="3000"/>
              <a:buNone/>
            </a:pPr>
            <a:r>
              <a:rPr lang="en-US" sz="1674" kern="1200">
                <a:solidFill>
                  <a:schemeClr val="tx1"/>
                </a:solidFill>
                <a:latin typeface="Times New Roman" panose="02020603050405020304" pitchFamily="18" charset="0"/>
                <a:cs typeface="Times New Roman" panose="02020603050405020304" pitchFamily="18" charset="0"/>
              </a:rPr>
              <a:t>Actual vs Predicted Revenue :</a:t>
            </a:r>
            <a:endParaRPr lang="en-US" sz="2700">
              <a:latin typeface="Times New Roman" panose="02020603050405020304" pitchFamily="18" charset="0"/>
              <a:cs typeface="Times New Roman" panose="02020603050405020304" pitchFamily="18" charset="0"/>
            </a:endParaRPr>
          </a:p>
        </p:txBody>
      </p:sp>
      <p:pic>
        <p:nvPicPr>
          <p:cNvPr id="12" name="Google Shape;310;p14">
            <a:extLst>
              <a:ext uri="{FF2B5EF4-FFF2-40B4-BE49-F238E27FC236}">
                <a16:creationId xmlns:a16="http://schemas.microsoft.com/office/drawing/2014/main" id="{EDBF9793-E6D7-1AAD-1A32-36336DF5F7A1}"/>
              </a:ext>
            </a:extLst>
          </p:cNvPr>
          <p:cNvPicPr preferRelativeResize="0"/>
          <p:nvPr/>
        </p:nvPicPr>
        <p:blipFill>
          <a:blip r:embed="rId2">
            <a:alphaModFix/>
          </a:blip>
          <a:stretch>
            <a:fillRect/>
          </a:stretch>
        </p:blipFill>
        <p:spPr>
          <a:xfrm>
            <a:off x="3763988" y="2653909"/>
            <a:ext cx="3055677" cy="1052780"/>
          </a:xfrm>
          <a:prstGeom prst="rect">
            <a:avLst/>
          </a:prstGeom>
          <a:noFill/>
          <a:ln>
            <a:noFill/>
          </a:ln>
        </p:spPr>
      </p:pic>
      <p:sp>
        <p:nvSpPr>
          <p:cNvPr id="14" name="TextBox 13">
            <a:extLst>
              <a:ext uri="{FF2B5EF4-FFF2-40B4-BE49-F238E27FC236}">
                <a16:creationId xmlns:a16="http://schemas.microsoft.com/office/drawing/2014/main" id="{9C482370-118C-58AC-422C-DE38C672F74B}"/>
              </a:ext>
            </a:extLst>
          </p:cNvPr>
          <p:cNvSpPr txBox="1"/>
          <p:nvPr/>
        </p:nvSpPr>
        <p:spPr>
          <a:xfrm>
            <a:off x="305601" y="5552129"/>
            <a:ext cx="11485345" cy="584775"/>
          </a:xfrm>
          <a:prstGeom prst="rect">
            <a:avLst/>
          </a:prstGeom>
          <a:noFill/>
        </p:spPr>
        <p:txBody>
          <a:bodyPr wrap="square">
            <a:spAutoFit/>
          </a:bodyPr>
          <a:lstStyle/>
          <a:p>
            <a:pPr marL="171450" indent="-171450" defTabSz="566928">
              <a:spcAft>
                <a:spcPts val="600"/>
              </a:spcAft>
              <a:buFont typeface="Wingdings" pitchFamily="2" charset="2"/>
              <a:buChar char="Ø"/>
            </a:pPr>
            <a:r>
              <a:rPr lang="en-US" sz="1600" kern="1200">
                <a:solidFill>
                  <a:schemeClr val="dk1"/>
                </a:solidFill>
                <a:latin typeface="Times New Roman" panose="02020603050405020304" pitchFamily="18" charset="0"/>
                <a:cs typeface="Times New Roman" panose="02020603050405020304" pitchFamily="18" charset="0"/>
              </a:rPr>
              <a:t>Utility companies can use these insights to make informed decisions regarding capacity planning, infrastructure investments, and demand-response programs.</a:t>
            </a:r>
            <a:endParaRPr lang="en-US" sz="160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591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fill">
            <a:extLst>
              <a:ext uri="{FF2B5EF4-FFF2-40B4-BE49-F238E27FC236}">
                <a16:creationId xmlns:a16="http://schemas.microsoft.com/office/drawing/2014/main" id="{1D63C574-BFD2-41A1-A567-B0C3CC7FD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lor 2">
            <a:extLst>
              <a:ext uri="{FF2B5EF4-FFF2-40B4-BE49-F238E27FC236}">
                <a16:creationId xmlns:a16="http://schemas.microsoft.com/office/drawing/2014/main" id="{E2A46BAB-8C31-42B2-90E8-B26DD3E8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3F7A3C7-0737-4E57-B30E-8EEFE638B4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07053" cy="6858000"/>
            <a:chOff x="651279" y="598259"/>
            <a:chExt cx="10889442" cy="5680742"/>
          </a:xfrm>
        </p:grpSpPr>
        <p:sp>
          <p:nvSpPr>
            <p:cNvPr id="15" name="Color">
              <a:extLst>
                <a:ext uri="{FF2B5EF4-FFF2-40B4-BE49-F238E27FC236}">
                  <a16:creationId xmlns:a16="http://schemas.microsoft.com/office/drawing/2014/main" id="{3BE6D516-DFC6-4698-B3F1-5F591C1130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
              <a:extLst>
                <a:ext uri="{FF2B5EF4-FFF2-40B4-BE49-F238E27FC236}">
                  <a16:creationId xmlns:a16="http://schemas.microsoft.com/office/drawing/2014/main" id="{C2580FB0-D146-458C-AF1B-8E8BBF6BB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9" name="Freeform: Shape 18">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 name="TextBox 4">
            <a:extLst>
              <a:ext uri="{FF2B5EF4-FFF2-40B4-BE49-F238E27FC236}">
                <a16:creationId xmlns:a16="http://schemas.microsoft.com/office/drawing/2014/main" id="{D7F7B47A-55D5-4A41-BF2C-BC9747F90982}"/>
              </a:ext>
            </a:extLst>
          </p:cNvPr>
          <p:cNvSpPr txBox="1"/>
          <p:nvPr/>
        </p:nvSpPr>
        <p:spPr>
          <a:xfrm>
            <a:off x="786385" y="841248"/>
            <a:ext cx="3515244" cy="53400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a:solidFill>
                  <a:schemeClr val="bg1"/>
                </a:solidFill>
                <a:latin typeface="Times New Roman" panose="02020603050405020304" pitchFamily="18" charset="0"/>
                <a:ea typeface="+mj-ea"/>
                <a:cs typeface="Times New Roman" panose="02020603050405020304" pitchFamily="18" charset="0"/>
              </a:rPr>
              <a:t>Introduction to Dataset:</a:t>
            </a:r>
          </a:p>
        </p:txBody>
      </p:sp>
      <p:graphicFrame>
        <p:nvGraphicFramePr>
          <p:cNvPr id="4" name="TextBox 2">
            <a:extLst>
              <a:ext uri="{FF2B5EF4-FFF2-40B4-BE49-F238E27FC236}">
                <a16:creationId xmlns:a16="http://schemas.microsoft.com/office/drawing/2014/main" id="{12851E9D-4659-0CD0-7C06-B2AE34F4C56F}"/>
              </a:ext>
            </a:extLst>
          </p:cNvPr>
          <p:cNvGraphicFramePr/>
          <p:nvPr>
            <p:extLst>
              <p:ext uri="{D42A27DB-BD31-4B8C-83A1-F6EECF244321}">
                <p14:modId xmlns:p14="http://schemas.microsoft.com/office/powerpoint/2010/main" val="3189393174"/>
              </p:ext>
            </p:extLst>
          </p:nvPr>
        </p:nvGraphicFramePr>
        <p:xfrm>
          <a:off x="4985886" y="231006"/>
          <a:ext cx="6367913" cy="6405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6549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16;p12">
            <a:extLst>
              <a:ext uri="{FF2B5EF4-FFF2-40B4-BE49-F238E27FC236}">
                <a16:creationId xmlns:a16="http://schemas.microsoft.com/office/drawing/2014/main" id="{23D09143-0BC0-5781-B551-898037755D42}"/>
              </a:ext>
            </a:extLst>
          </p:cNvPr>
          <p:cNvPicPr preferRelativeResize="0"/>
          <p:nvPr/>
        </p:nvPicPr>
        <p:blipFill>
          <a:blip r:embed="rId2">
            <a:alphaModFix/>
          </a:blip>
          <a:stretch>
            <a:fillRect/>
          </a:stretch>
        </p:blipFill>
        <p:spPr>
          <a:xfrm>
            <a:off x="158099" y="192228"/>
            <a:ext cx="11295963" cy="6526206"/>
          </a:xfrm>
          <a:prstGeom prst="rect">
            <a:avLst/>
          </a:prstGeom>
          <a:noFill/>
          <a:ln>
            <a:noFill/>
          </a:ln>
        </p:spPr>
      </p:pic>
    </p:spTree>
    <p:extLst>
      <p:ext uri="{BB962C8B-B14F-4D97-AF65-F5344CB8AC3E}">
        <p14:creationId xmlns:p14="http://schemas.microsoft.com/office/powerpoint/2010/main" val="3270276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322;g2a23f477799_2_45">
            <a:extLst>
              <a:ext uri="{FF2B5EF4-FFF2-40B4-BE49-F238E27FC236}">
                <a16:creationId xmlns:a16="http://schemas.microsoft.com/office/drawing/2014/main" id="{D933AE34-2068-3879-AEEB-45B5AEFD7AFF}"/>
              </a:ext>
            </a:extLst>
          </p:cNvPr>
          <p:cNvPicPr preferRelativeResize="0"/>
          <p:nvPr/>
        </p:nvPicPr>
        <p:blipFill rotWithShape="1">
          <a:blip r:embed="rId2">
            <a:alphaModFix/>
          </a:blip>
          <a:srcRect l="7220" r="2068"/>
          <a:stretch/>
        </p:blipFill>
        <p:spPr>
          <a:xfrm>
            <a:off x="0" y="0"/>
            <a:ext cx="12137606" cy="6858000"/>
          </a:xfrm>
          <a:prstGeom prst="rect">
            <a:avLst/>
          </a:prstGeom>
          <a:noFill/>
          <a:ln>
            <a:noFill/>
          </a:ln>
        </p:spPr>
      </p:pic>
    </p:spTree>
    <p:extLst>
      <p:ext uri="{BB962C8B-B14F-4D97-AF65-F5344CB8AC3E}">
        <p14:creationId xmlns:p14="http://schemas.microsoft.com/office/powerpoint/2010/main" val="2570297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245DFE7-E768-EEAC-0A7E-C3609028E023}"/>
              </a:ext>
            </a:extLst>
          </p:cNvPr>
          <p:cNvSpPr>
            <a:spLocks noGrp="1"/>
          </p:cNvSpPr>
          <p:nvPr>
            <p:ph type="title"/>
          </p:nvPr>
        </p:nvSpPr>
        <p:spPr>
          <a:xfrm>
            <a:off x="479394" y="1070800"/>
            <a:ext cx="3939688" cy="5583126"/>
          </a:xfrm>
        </p:spPr>
        <p:txBody>
          <a:bodyPr>
            <a:normAutofit/>
          </a:bodyPr>
          <a:lstStyle/>
          <a:p>
            <a:pPr algn="r"/>
            <a:r>
              <a:rPr lang="en-US" sz="6200">
                <a:latin typeface="Times New Roman" panose="02020603050405020304" pitchFamily="18" charset="0"/>
                <a:cs typeface="Times New Roman" panose="02020603050405020304" pitchFamily="18" charset="0"/>
              </a:rPr>
              <a:t>Conclusion</a:t>
            </a:r>
          </a:p>
        </p:txBody>
      </p:sp>
      <p:cxnSp>
        <p:nvCxnSpPr>
          <p:cNvPr id="20" name="Straight Connector 1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9A2EECF6-5542-6C72-175E-D5AEFFB82CB3}"/>
              </a:ext>
            </a:extLst>
          </p:cNvPr>
          <p:cNvGraphicFramePr>
            <a:graphicFrameLocks noGrp="1"/>
          </p:cNvGraphicFramePr>
          <p:nvPr>
            <p:ph idx="1"/>
            <p:extLst>
              <p:ext uri="{D42A27DB-BD31-4B8C-83A1-F6EECF244321}">
                <p14:modId xmlns:p14="http://schemas.microsoft.com/office/powerpoint/2010/main" val="131449182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0142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drawing pins on a map">
            <a:extLst>
              <a:ext uri="{FF2B5EF4-FFF2-40B4-BE49-F238E27FC236}">
                <a16:creationId xmlns:a16="http://schemas.microsoft.com/office/drawing/2014/main" id="{03F146F6-91D9-47D1-0128-2C7B804411E6}"/>
              </a:ext>
            </a:extLst>
          </p:cNvPr>
          <p:cNvPicPr>
            <a:picLocks noChangeAspect="1"/>
          </p:cNvPicPr>
          <p:nvPr/>
        </p:nvPicPr>
        <p:blipFill rotWithShape="1">
          <a:blip r:embed="rId2"/>
          <a:srcRect t="5436"/>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415;g2a2b47f352d_10_751">
            <a:extLst>
              <a:ext uri="{FF2B5EF4-FFF2-40B4-BE49-F238E27FC236}">
                <a16:creationId xmlns:a16="http://schemas.microsoft.com/office/drawing/2014/main" id="{D6935FB8-DB1B-92B0-961B-26F10C955E5D}"/>
              </a:ext>
            </a:extLst>
          </p:cNvPr>
          <p:cNvSpPr txBox="1">
            <a:spLocks noGrp="1"/>
          </p:cNvSpPr>
          <p:nvPr>
            <p:ph type="title"/>
          </p:nvPr>
        </p:nvSpPr>
        <p:spPr>
          <a:xfrm>
            <a:off x="7531610" y="365125"/>
            <a:ext cx="3822189" cy="1899912"/>
          </a:xfrm>
          <a:prstGeom prst="rect">
            <a:avLst/>
          </a:prstGeom>
        </p:spPr>
        <p:txBody>
          <a:bodyPr spcFirstLastPara="1" vert="horz" lIns="91440" tIns="45720" rIns="91440" bIns="45720" rtlCol="0" anchor="ctr" anchorCtr="0">
            <a:normAutofit/>
          </a:bodyPr>
          <a:lstStyle/>
          <a:p>
            <a:pPr marL="0" lvl="0" indent="0">
              <a:spcAft>
                <a:spcPts val="0"/>
              </a:spcAft>
              <a:buClr>
                <a:schemeClr val="lt1"/>
              </a:buClr>
              <a:buSzPts val="7200"/>
            </a:pPr>
            <a:r>
              <a:rPr lang="en-US" sz="2800"/>
              <a:t>SOURCES/REFERENCES:</a:t>
            </a:r>
          </a:p>
        </p:txBody>
      </p:sp>
      <p:sp>
        <p:nvSpPr>
          <p:cNvPr id="3" name="Google Shape;416;g2a2b47f352d_10_751">
            <a:extLst>
              <a:ext uri="{FF2B5EF4-FFF2-40B4-BE49-F238E27FC236}">
                <a16:creationId xmlns:a16="http://schemas.microsoft.com/office/drawing/2014/main" id="{7C3C4092-9F0F-339B-3AA1-4C52DF251FED}"/>
              </a:ext>
            </a:extLst>
          </p:cNvPr>
          <p:cNvSpPr txBox="1">
            <a:spLocks/>
          </p:cNvSpPr>
          <p:nvPr/>
        </p:nvSpPr>
        <p:spPr>
          <a:xfrm>
            <a:off x="7531610" y="2434201"/>
            <a:ext cx="3822189" cy="3742762"/>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spcBef>
                <a:spcPts val="0"/>
              </a:spcBef>
              <a:spcAft>
                <a:spcPts val="600"/>
              </a:spcAft>
              <a:buSzPts val="2400"/>
            </a:pPr>
            <a:r>
              <a:rPr lang="en-US" sz="2000"/>
              <a:t>Kaggle Dataset - </a:t>
            </a:r>
            <a:r>
              <a:rPr lang="en-US" sz="2000" u="sng">
                <a:hlinkClick r:id="rId3"/>
              </a:rPr>
              <a:t>Link</a:t>
            </a:r>
            <a:endParaRPr lang="en-US" sz="2000"/>
          </a:p>
        </p:txBody>
      </p:sp>
    </p:spTree>
    <p:extLst>
      <p:ext uri="{BB962C8B-B14F-4D97-AF65-F5344CB8AC3E}">
        <p14:creationId xmlns:p14="http://schemas.microsoft.com/office/powerpoint/2010/main" val="226207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Magnifying glass on clear background">
            <a:extLst>
              <a:ext uri="{FF2B5EF4-FFF2-40B4-BE49-F238E27FC236}">
                <a16:creationId xmlns:a16="http://schemas.microsoft.com/office/drawing/2014/main" id="{F42BE32A-1E24-8D5D-7E83-37F681DCDC7D}"/>
              </a:ext>
            </a:extLst>
          </p:cNvPr>
          <p:cNvPicPr>
            <a:picLocks noChangeAspect="1"/>
          </p:cNvPicPr>
          <p:nvPr/>
        </p:nvPicPr>
        <p:blipFill rotWithShape="1">
          <a:blip r:embed="rId2"/>
          <a:srcRect b="15730"/>
          <a:stretch/>
        </p:blipFill>
        <p:spPr>
          <a:xfrm>
            <a:off x="1" y="10"/>
            <a:ext cx="12191999" cy="6857990"/>
          </a:xfrm>
          <a:prstGeom prst="rect">
            <a:avLst/>
          </a:prstGeom>
        </p:spPr>
      </p:pic>
      <p:sp>
        <p:nvSpPr>
          <p:cNvPr id="20" name="Rectangle 1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422;g2a2b47f352d_10_989">
            <a:extLst>
              <a:ext uri="{FF2B5EF4-FFF2-40B4-BE49-F238E27FC236}">
                <a16:creationId xmlns:a16="http://schemas.microsoft.com/office/drawing/2014/main" id="{953C5895-6199-95F2-CA75-8E5B047A68EB}"/>
              </a:ext>
            </a:extLst>
          </p:cNvPr>
          <p:cNvSpPr txBox="1">
            <a:spLocks/>
          </p:cNvSpPr>
          <p:nvPr/>
        </p:nvSpPr>
        <p:spPr>
          <a:xfrm>
            <a:off x="1063752" y="-2354150"/>
            <a:ext cx="10058400" cy="3574778"/>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buClr>
                <a:schemeClr val="lt1"/>
              </a:buClr>
              <a:buSzPts val="6000"/>
            </a:pPr>
            <a:r>
              <a:rPr lang="en-US" sz="5200">
                <a:latin typeface="Times New Roman" panose="02020603050405020304" pitchFamily="18" charset="0"/>
                <a:cs typeface="Times New Roman" panose="02020603050405020304" pitchFamily="18" charset="0"/>
              </a:rPr>
              <a:t>Thank you!</a:t>
            </a:r>
          </a:p>
        </p:txBody>
      </p:sp>
      <p:sp>
        <p:nvSpPr>
          <p:cNvPr id="2" name="TextBox 1">
            <a:extLst>
              <a:ext uri="{FF2B5EF4-FFF2-40B4-BE49-F238E27FC236}">
                <a16:creationId xmlns:a16="http://schemas.microsoft.com/office/drawing/2014/main" id="{6864CFF0-A555-4A09-4239-DBE5C4806F4C}"/>
              </a:ext>
            </a:extLst>
          </p:cNvPr>
          <p:cNvSpPr txBox="1"/>
          <p:nvPr/>
        </p:nvSpPr>
        <p:spPr>
          <a:xfrm>
            <a:off x="2786226" y="5369748"/>
            <a:ext cx="6613452" cy="892552"/>
          </a:xfrm>
          <a:prstGeom prst="rect">
            <a:avLst/>
          </a:prstGeom>
          <a:noFill/>
        </p:spPr>
        <p:txBody>
          <a:bodyPr wrap="square" rtlCol="0">
            <a:spAutoFit/>
          </a:bodyPr>
          <a:lstStyle/>
          <a:p>
            <a:r>
              <a:rPr lang="en-US" sz="5200">
                <a:latin typeface="Times New Roman" panose="02020603050405020304" pitchFamily="18" charset="0"/>
                <a:cs typeface="Times New Roman" panose="02020603050405020304" pitchFamily="18" charset="0"/>
              </a:rPr>
              <a:t>Any Question/Feedback</a:t>
            </a:r>
          </a:p>
        </p:txBody>
      </p:sp>
    </p:spTree>
    <p:extLst>
      <p:ext uri="{BB962C8B-B14F-4D97-AF65-F5344CB8AC3E}">
        <p14:creationId xmlns:p14="http://schemas.microsoft.com/office/powerpoint/2010/main" val="3725851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2" name="Picture 41" descr="Car trail lights on a Highway">
            <a:extLst>
              <a:ext uri="{FF2B5EF4-FFF2-40B4-BE49-F238E27FC236}">
                <a16:creationId xmlns:a16="http://schemas.microsoft.com/office/drawing/2014/main" id="{E814410B-DF32-EA2D-A159-003AD93447EB}"/>
              </a:ext>
            </a:extLst>
          </p:cNvPr>
          <p:cNvPicPr>
            <a:picLocks noChangeAspect="1"/>
          </p:cNvPicPr>
          <p:nvPr/>
        </p:nvPicPr>
        <p:blipFill rotWithShape="1">
          <a:blip r:embed="rId2"/>
          <a:srcRect r="3182" b="-1"/>
          <a:stretch/>
        </p:blipFill>
        <p:spPr>
          <a:xfrm>
            <a:off x="20" y="10"/>
            <a:ext cx="9947062" cy="6857990"/>
          </a:xfrm>
          <a:prstGeom prst="rect">
            <a:avLst/>
          </a:prstGeom>
        </p:spPr>
      </p:pic>
      <p:sp>
        <p:nvSpPr>
          <p:cNvPr id="66" name="Freeform: Shape 65">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8" name="Freeform: Shape 67">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70" name="Freeform: Shape 69">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TextBox 5">
            <a:extLst>
              <a:ext uri="{FF2B5EF4-FFF2-40B4-BE49-F238E27FC236}">
                <a16:creationId xmlns:a16="http://schemas.microsoft.com/office/drawing/2014/main" id="{0861852E-BEBB-95EA-5590-9B640D842B15}"/>
              </a:ext>
            </a:extLst>
          </p:cNvPr>
          <p:cNvSpPr txBox="1"/>
          <p:nvPr/>
        </p:nvSpPr>
        <p:spPr>
          <a:xfrm>
            <a:off x="8130209" y="1979784"/>
            <a:ext cx="3633746" cy="11421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a:latin typeface="+mj-lt"/>
                <a:ea typeface="+mj-ea"/>
                <a:cs typeface="+mj-cs"/>
              </a:rPr>
              <a:t>Story Point 1:</a:t>
            </a:r>
          </a:p>
          <a:p>
            <a:pPr>
              <a:lnSpc>
                <a:spcPct val="90000"/>
              </a:lnSpc>
              <a:spcBef>
                <a:spcPct val="0"/>
              </a:spcBef>
              <a:spcAft>
                <a:spcPts val="600"/>
              </a:spcAft>
            </a:pPr>
            <a:endParaRPr lang="en-US" sz="3600">
              <a:latin typeface="+mj-lt"/>
              <a:ea typeface="+mj-ea"/>
              <a:cs typeface="+mj-cs"/>
            </a:endParaRPr>
          </a:p>
        </p:txBody>
      </p:sp>
      <p:sp>
        <p:nvSpPr>
          <p:cNvPr id="8" name="TextBox 7">
            <a:extLst>
              <a:ext uri="{FF2B5EF4-FFF2-40B4-BE49-F238E27FC236}">
                <a16:creationId xmlns:a16="http://schemas.microsoft.com/office/drawing/2014/main" id="{968C973F-90D4-E615-3A43-225EF5B054AB}"/>
              </a:ext>
            </a:extLst>
          </p:cNvPr>
          <p:cNvSpPr txBox="1"/>
          <p:nvPr/>
        </p:nvSpPr>
        <p:spPr>
          <a:xfrm>
            <a:off x="8130208" y="2729795"/>
            <a:ext cx="3633747" cy="2094258"/>
          </a:xfrm>
          <a:prstGeom prst="rect">
            <a:avLst/>
          </a:prstGeom>
        </p:spPr>
        <p:txBody>
          <a:bodyPr vert="horz" lIns="91440" tIns="45720" rIns="91440" bIns="45720" rtlCol="0">
            <a:normAutofit/>
          </a:bodyPr>
          <a:lstStyle/>
          <a:p>
            <a:pPr>
              <a:lnSpc>
                <a:spcPct val="90000"/>
              </a:lnSpc>
              <a:spcAft>
                <a:spcPts val="600"/>
              </a:spcAft>
            </a:pPr>
            <a:r>
              <a:rPr lang="en-US" sz="2000">
                <a:sym typeface="Calibri"/>
              </a:rPr>
              <a:t>Utilities Across the USA: Comprehensive analysis from Diversity to Dollars</a:t>
            </a:r>
            <a:endParaRPr lang="en-US" sz="2000"/>
          </a:p>
          <a:p>
            <a:pPr indent="-228600">
              <a:lnSpc>
                <a:spcPct val="90000"/>
              </a:lnSpc>
              <a:spcAft>
                <a:spcPts val="600"/>
              </a:spcAft>
              <a:buFont typeface="Arial" panose="020B0604020202020204" pitchFamily="34" charset="0"/>
              <a:buChar char="•"/>
            </a:pPr>
            <a:endParaRPr lang="en-US" sz="2000"/>
          </a:p>
        </p:txBody>
      </p:sp>
      <p:sp>
        <p:nvSpPr>
          <p:cNvPr id="4" name="Google Shape;335;g2a2b47f352d_10_1">
            <a:extLst>
              <a:ext uri="{FF2B5EF4-FFF2-40B4-BE49-F238E27FC236}">
                <a16:creationId xmlns:a16="http://schemas.microsoft.com/office/drawing/2014/main" id="{581FDC18-E8C9-9869-D986-F6242CCF9A40}"/>
              </a:ext>
            </a:extLst>
          </p:cNvPr>
          <p:cNvSpPr txBox="1">
            <a:spLocks/>
          </p:cNvSpPr>
          <p:nvPr/>
        </p:nvSpPr>
        <p:spPr>
          <a:xfrm>
            <a:off x="7564174" y="3121934"/>
            <a:ext cx="4491820" cy="3447832"/>
          </a:xfrm>
          <a:prstGeom prst="rect">
            <a:avLst/>
          </a:prstGeom>
        </p:spPr>
        <p:txBody>
          <a:bodyPr spcFirstLastPara="1" vert="horz" lIns="91440" tIns="45720" rIns="91440" bIns="4572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600"/>
              </a:spcAft>
              <a:buClr>
                <a:schemeClr val="lt1"/>
              </a:buClr>
              <a:buSzPts val="1320"/>
              <a:buNone/>
            </a:pP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77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 screen&#10;&#10;Description automatically generated">
            <a:extLst>
              <a:ext uri="{FF2B5EF4-FFF2-40B4-BE49-F238E27FC236}">
                <a16:creationId xmlns:a16="http://schemas.microsoft.com/office/drawing/2014/main" id="{35151BF0-EA9A-B0CA-055D-69CB66A8C668}"/>
              </a:ext>
            </a:extLst>
          </p:cNvPr>
          <p:cNvPicPr>
            <a:picLocks noGrp="1" noChangeAspect="1"/>
          </p:cNvPicPr>
          <p:nvPr>
            <p:ph idx="1"/>
          </p:nvPr>
        </p:nvPicPr>
        <p:blipFill rotWithShape="1">
          <a:blip r:embed="rId2"/>
          <a:srcRect t="6300"/>
          <a:stretch/>
        </p:blipFill>
        <p:spPr>
          <a:xfrm>
            <a:off x="0" y="304800"/>
            <a:ext cx="12192000" cy="6858000"/>
          </a:xfrm>
          <a:prstGeom prst="rect">
            <a:avLst/>
          </a:prstGeom>
        </p:spPr>
      </p:pic>
    </p:spTree>
    <p:extLst>
      <p:ext uri="{BB962C8B-B14F-4D97-AF65-F5344CB8AC3E}">
        <p14:creationId xmlns:p14="http://schemas.microsoft.com/office/powerpoint/2010/main" val="402066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6" name="Picture 15" descr="Mountain range with snow on a sunset">
            <a:extLst>
              <a:ext uri="{FF2B5EF4-FFF2-40B4-BE49-F238E27FC236}">
                <a16:creationId xmlns:a16="http://schemas.microsoft.com/office/drawing/2014/main" id="{FC29FF19-EE31-9A24-C956-A455ED6E32A3}"/>
              </a:ext>
            </a:extLst>
          </p:cNvPr>
          <p:cNvPicPr>
            <a:picLocks noChangeAspect="1"/>
          </p:cNvPicPr>
          <p:nvPr/>
        </p:nvPicPr>
        <p:blipFill rotWithShape="1">
          <a:blip r:embed="rId2"/>
          <a:srcRect l="3184" r="-1" b="-1"/>
          <a:stretch/>
        </p:blipFill>
        <p:spPr>
          <a:xfrm>
            <a:off x="20" y="10"/>
            <a:ext cx="9947062" cy="6857990"/>
          </a:xfrm>
          <a:prstGeom prst="rect">
            <a:avLst/>
          </a:prstGeom>
        </p:spPr>
      </p:pic>
      <p:sp>
        <p:nvSpPr>
          <p:cNvPr id="18" name="Freeform: Shape 1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Freeform: Shape 1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7" name="Freeform: Shape 1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Google Shape;350;g2a2b47f352d_10_10">
            <a:extLst>
              <a:ext uri="{FF2B5EF4-FFF2-40B4-BE49-F238E27FC236}">
                <a16:creationId xmlns:a16="http://schemas.microsoft.com/office/drawing/2014/main" id="{C34AFDAA-77CA-BA45-D4C1-A5323CB675B1}"/>
              </a:ext>
            </a:extLst>
          </p:cNvPr>
          <p:cNvSpPr txBox="1"/>
          <p:nvPr/>
        </p:nvSpPr>
        <p:spPr>
          <a:xfrm>
            <a:off x="8130209" y="2634789"/>
            <a:ext cx="3633746" cy="158842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600"/>
              </a:spcAft>
            </a:pPr>
            <a:r>
              <a:rPr lang="en-US" sz="3200">
                <a:latin typeface="Times New Roman" panose="02020603050405020304" pitchFamily="18" charset="0"/>
                <a:ea typeface="+mj-ea"/>
                <a:cs typeface="Times New Roman" panose="02020603050405020304" pitchFamily="18" charset="0"/>
              </a:rPr>
              <a:t>Story point 2: </a:t>
            </a:r>
          </a:p>
          <a:p>
            <a:pPr marL="0" lvl="0" indent="0">
              <a:lnSpc>
                <a:spcPct val="90000"/>
              </a:lnSpc>
              <a:spcBef>
                <a:spcPct val="0"/>
              </a:spcBef>
              <a:spcAft>
                <a:spcPts val="600"/>
              </a:spcAft>
            </a:pPr>
            <a:endParaRPr lang="en-US" sz="3200">
              <a:latin typeface="Times New Roman" panose="02020603050405020304" pitchFamily="18" charset="0"/>
              <a:ea typeface="+mj-ea"/>
              <a:cs typeface="Times New Roman" panose="02020603050405020304" pitchFamily="18" charset="0"/>
            </a:endParaRPr>
          </a:p>
          <a:p>
            <a:pPr marL="0" lvl="0" indent="0">
              <a:lnSpc>
                <a:spcPct val="90000"/>
              </a:lnSpc>
              <a:spcBef>
                <a:spcPct val="0"/>
              </a:spcBef>
              <a:spcAft>
                <a:spcPts val="600"/>
              </a:spcAft>
            </a:pPr>
            <a:endParaRPr lang="en-US" sz="3200">
              <a:latin typeface="Times New Roman" panose="02020603050405020304" pitchFamily="18" charset="0"/>
              <a:ea typeface="+mj-ea"/>
              <a:cs typeface="Times New Roman" panose="02020603050405020304" pitchFamily="18" charset="0"/>
            </a:endParaRPr>
          </a:p>
        </p:txBody>
      </p:sp>
      <p:sp>
        <p:nvSpPr>
          <p:cNvPr id="4" name="Google Shape;348;g2a2b47f352d_10_10">
            <a:extLst>
              <a:ext uri="{FF2B5EF4-FFF2-40B4-BE49-F238E27FC236}">
                <a16:creationId xmlns:a16="http://schemas.microsoft.com/office/drawing/2014/main" id="{6D3DB0FD-B3BD-EB32-0DEB-E463B8F32F46}"/>
              </a:ext>
            </a:extLst>
          </p:cNvPr>
          <p:cNvSpPr txBox="1">
            <a:spLocks/>
          </p:cNvSpPr>
          <p:nvPr/>
        </p:nvSpPr>
        <p:spPr>
          <a:xfrm>
            <a:off x="8130208" y="3126302"/>
            <a:ext cx="3633747" cy="2700062"/>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Clr>
                <a:schemeClr val="lt1"/>
              </a:buClr>
              <a:buSzPts val="1320"/>
              <a:buNone/>
            </a:pPr>
            <a:r>
              <a:rPr lang="en-US" sz="1600">
                <a:latin typeface="Times New Roman" panose="02020603050405020304" pitchFamily="18" charset="0"/>
                <a:cs typeface="Times New Roman" panose="02020603050405020304" pitchFamily="18" charset="0"/>
                <a:sym typeface="Calibri"/>
              </a:rPr>
              <a:t>Seasonal Peaks: Unveiling the Impact of Summer and Winter Demand on Utility Revenue Across States.</a:t>
            </a:r>
          </a:p>
          <a:p>
            <a:pPr marL="0" indent="0">
              <a:spcBef>
                <a:spcPts val="0"/>
              </a:spcBef>
              <a:spcAft>
                <a:spcPts val="600"/>
              </a:spcAft>
              <a:buClr>
                <a:schemeClr val="lt1"/>
              </a:buClr>
              <a:buSzPts val="1320"/>
              <a:buNone/>
            </a:pPr>
            <a:endParaRPr lang="en-US" sz="1600">
              <a:latin typeface="Times New Roman" panose="02020603050405020304" pitchFamily="18" charset="0"/>
              <a:cs typeface="Times New Roman" panose="02020603050405020304" pitchFamily="18" charset="0"/>
              <a:sym typeface="Calibri"/>
            </a:endParaRPr>
          </a:p>
        </p:txBody>
      </p:sp>
    </p:spTree>
    <p:extLst>
      <p:ext uri="{BB962C8B-B14F-4D97-AF65-F5344CB8AC3E}">
        <p14:creationId xmlns:p14="http://schemas.microsoft.com/office/powerpoint/2010/main" val="37863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459B258-3FE7-1C0B-C0F4-F01EF27D0078}"/>
              </a:ext>
            </a:extLst>
          </p:cNvPr>
          <p:cNvPicPr>
            <a:picLocks noChangeAspect="1"/>
          </p:cNvPicPr>
          <p:nvPr/>
        </p:nvPicPr>
        <p:blipFill>
          <a:blip r:embed="rId2"/>
          <a:stretch>
            <a:fillRect/>
          </a:stretch>
        </p:blipFill>
        <p:spPr>
          <a:xfrm>
            <a:off x="0" y="190"/>
            <a:ext cx="12192000" cy="6857810"/>
          </a:xfrm>
          <a:prstGeom prst="rect">
            <a:avLst/>
          </a:prstGeom>
        </p:spPr>
      </p:pic>
    </p:spTree>
    <p:extLst>
      <p:ext uri="{BB962C8B-B14F-4D97-AF65-F5344CB8AC3E}">
        <p14:creationId xmlns:p14="http://schemas.microsoft.com/office/powerpoint/2010/main" val="2675493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Outdoor warehouse">
            <a:extLst>
              <a:ext uri="{FF2B5EF4-FFF2-40B4-BE49-F238E27FC236}">
                <a16:creationId xmlns:a16="http://schemas.microsoft.com/office/drawing/2014/main" id="{34B49301-4F62-3BA7-37AA-E6C35FC1C2F2}"/>
              </a:ext>
            </a:extLst>
          </p:cNvPr>
          <p:cNvPicPr>
            <a:picLocks noChangeAspect="1"/>
          </p:cNvPicPr>
          <p:nvPr/>
        </p:nvPicPr>
        <p:blipFill rotWithShape="1">
          <a:blip r:embed="rId2"/>
          <a:srcRect r="6237"/>
          <a:stretch/>
        </p:blipFill>
        <p:spPr>
          <a:xfrm>
            <a:off x="1"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79;g2a2b47f352d_10_24">
            <a:extLst>
              <a:ext uri="{FF2B5EF4-FFF2-40B4-BE49-F238E27FC236}">
                <a16:creationId xmlns:a16="http://schemas.microsoft.com/office/drawing/2014/main" id="{D65DB440-0F9E-D548-6202-F75072D42E7A}"/>
              </a:ext>
            </a:extLst>
          </p:cNvPr>
          <p:cNvSpPr txBox="1"/>
          <p:nvPr/>
        </p:nvSpPr>
        <p:spPr>
          <a:xfrm>
            <a:off x="8254045" y="1469870"/>
            <a:ext cx="3822189" cy="1899912"/>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200" dirty="0">
                <a:latin typeface="Times New Roman" panose="02020603050405020304" pitchFamily="18" charset="0"/>
                <a:ea typeface="+mj-ea"/>
                <a:cs typeface="Times New Roman" panose="02020603050405020304" pitchFamily="18" charset="0"/>
              </a:rPr>
              <a:t>Story point 3: Sectoral Overview</a:t>
            </a:r>
          </a:p>
          <a:p>
            <a:pPr marL="0" lvl="0" indent="0">
              <a:lnSpc>
                <a:spcPct val="90000"/>
              </a:lnSpc>
              <a:spcBef>
                <a:spcPct val="0"/>
              </a:spcBef>
              <a:spcAft>
                <a:spcPts val="600"/>
              </a:spcAft>
            </a:pPr>
            <a:endParaRPr lang="en-US" sz="3200" dirty="0">
              <a:latin typeface="Times New Roman" panose="02020603050405020304" pitchFamily="18" charset="0"/>
              <a:ea typeface="+mj-ea"/>
              <a:cs typeface="Times New Roman" panose="02020603050405020304" pitchFamily="18" charset="0"/>
            </a:endParaRPr>
          </a:p>
          <a:p>
            <a:pPr marL="0" lvl="0" indent="0">
              <a:lnSpc>
                <a:spcPct val="90000"/>
              </a:lnSpc>
              <a:spcBef>
                <a:spcPct val="0"/>
              </a:spcBef>
              <a:spcAft>
                <a:spcPts val="600"/>
              </a:spcAft>
            </a:pPr>
            <a:endParaRPr lang="en-US" sz="3200" dirty="0">
              <a:latin typeface="Times New Roman" panose="02020603050405020304" pitchFamily="18" charset="0"/>
              <a:ea typeface="+mj-ea"/>
              <a:cs typeface="Times New Roman" panose="02020603050405020304" pitchFamily="18" charset="0"/>
            </a:endParaRPr>
          </a:p>
        </p:txBody>
      </p:sp>
      <p:sp>
        <p:nvSpPr>
          <p:cNvPr id="4" name="Google Shape;377;g2a2b47f352d_10_24">
            <a:extLst>
              <a:ext uri="{FF2B5EF4-FFF2-40B4-BE49-F238E27FC236}">
                <a16:creationId xmlns:a16="http://schemas.microsoft.com/office/drawing/2014/main" id="{F8C42395-1A2B-104B-D763-7F33A9C14CA7}"/>
              </a:ext>
            </a:extLst>
          </p:cNvPr>
          <p:cNvSpPr txBox="1">
            <a:spLocks/>
          </p:cNvSpPr>
          <p:nvPr/>
        </p:nvSpPr>
        <p:spPr>
          <a:xfrm>
            <a:off x="8254045" y="2434196"/>
            <a:ext cx="3822189" cy="3742762"/>
          </a:xfrm>
          <a:prstGeom prst="rect">
            <a:avLst/>
          </a:prstGeom>
        </p:spPr>
        <p:txBody>
          <a:bodyPr spcFirstLastPara="1" vert="horz" lIns="91440" tIns="45720" rIns="91440" bIns="45720" rtlCol="0"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Clr>
                <a:schemeClr val="dk1"/>
              </a:buClr>
              <a:buSzPts val="1100"/>
              <a:buNone/>
            </a:pPr>
            <a:r>
              <a:rPr lang="en-US" sz="1600">
                <a:latin typeface="Times New Roman" panose="02020603050405020304" pitchFamily="18" charset="0"/>
                <a:cs typeface="Times New Roman" panose="02020603050405020304" pitchFamily="18" charset="0"/>
              </a:rPr>
              <a:t>Customer Segmentation: Distribution of customers across Residential, Commercial, Industrial, and Transportation sectors using a map or bar charts</a:t>
            </a:r>
          </a:p>
          <a:p>
            <a:pPr marL="0">
              <a:spcBef>
                <a:spcPts val="0"/>
              </a:spcBef>
              <a:spcAft>
                <a:spcPts val="600"/>
              </a:spcAft>
              <a:buClr>
                <a:schemeClr val="dk1"/>
              </a:buClr>
              <a:buSzPts val="1100"/>
            </a:pPr>
            <a:endParaRPr lang="en-US" sz="1600">
              <a:latin typeface="Times New Roman" panose="02020603050405020304" pitchFamily="18" charset="0"/>
              <a:cs typeface="Times New Roman" panose="02020603050405020304" pitchFamily="18" charset="0"/>
            </a:endParaRPr>
          </a:p>
          <a:p>
            <a:pPr marL="0">
              <a:spcBef>
                <a:spcPts val="0"/>
              </a:spcBef>
              <a:spcAft>
                <a:spcPts val="600"/>
              </a:spcAft>
              <a:buClr>
                <a:schemeClr val="lt1"/>
              </a:buClr>
              <a:buSzPts val="1320"/>
            </a:pP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772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06F16B19-32FE-C2D4-B41D-CA60371636C4}"/>
              </a:ext>
            </a:extLst>
          </p:cNvPr>
          <p:cNvPicPr>
            <a:picLocks noChangeAspect="1"/>
          </p:cNvPicPr>
          <p:nvPr/>
        </p:nvPicPr>
        <p:blipFill rotWithShape="1">
          <a:blip r:embed="rId3"/>
          <a:srcRect t="3653" r="3236" b="3796"/>
          <a:stretch/>
        </p:blipFill>
        <p:spPr>
          <a:xfrm>
            <a:off x="0" y="0"/>
            <a:ext cx="12191999" cy="6858000"/>
          </a:xfrm>
          <a:prstGeom prst="rect">
            <a:avLst/>
          </a:prstGeom>
        </p:spPr>
      </p:pic>
    </p:spTree>
    <p:extLst>
      <p:ext uri="{BB962C8B-B14F-4D97-AF65-F5344CB8AC3E}">
        <p14:creationId xmlns:p14="http://schemas.microsoft.com/office/powerpoint/2010/main" val="1415052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7" name="Picture 6" descr="Graph">
            <a:extLst>
              <a:ext uri="{FF2B5EF4-FFF2-40B4-BE49-F238E27FC236}">
                <a16:creationId xmlns:a16="http://schemas.microsoft.com/office/drawing/2014/main" id="{ADF28C93-94D7-6085-4098-89B5DF7359D8}"/>
              </a:ext>
            </a:extLst>
          </p:cNvPr>
          <p:cNvPicPr>
            <a:picLocks noChangeAspect="1"/>
          </p:cNvPicPr>
          <p:nvPr/>
        </p:nvPicPr>
        <p:blipFill rotWithShape="1">
          <a:blip r:embed="rId2"/>
          <a:srcRect l="1132" r="8216"/>
          <a:stretch/>
        </p:blipFill>
        <p:spPr>
          <a:xfrm>
            <a:off x="20" y="10"/>
            <a:ext cx="9947062" cy="6857990"/>
          </a:xfrm>
          <a:prstGeom prst="rect">
            <a:avLst/>
          </a:prstGeom>
        </p:spPr>
      </p:pic>
      <p:sp>
        <p:nvSpPr>
          <p:cNvPr id="22" name="Freeform: Shape 2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Freeform: Shape 2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6" name="Freeform: Shape 2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Google Shape;362;g2a2b47f352d_10_17">
            <a:extLst>
              <a:ext uri="{FF2B5EF4-FFF2-40B4-BE49-F238E27FC236}">
                <a16:creationId xmlns:a16="http://schemas.microsoft.com/office/drawing/2014/main" id="{80433183-5DD7-497E-91B8-7CECBE46AA97}"/>
              </a:ext>
            </a:extLst>
          </p:cNvPr>
          <p:cNvSpPr txBox="1"/>
          <p:nvPr/>
        </p:nvSpPr>
        <p:spPr>
          <a:xfrm>
            <a:off x="7729923" y="2382487"/>
            <a:ext cx="4434317" cy="2912527"/>
          </a:xfrm>
          <a:prstGeom prst="rect">
            <a:avLst/>
          </a:prstGeom>
        </p:spPr>
        <p:txBody>
          <a:bodyPr spcFirstLastPara="1" vert="horz" lIns="91440" tIns="45720" rIns="91440" bIns="45720" rtlCol="0" anchorCtr="0">
            <a:noAutofit/>
          </a:bodyPr>
          <a:lstStyle/>
          <a:p>
            <a:pPr>
              <a:lnSpc>
                <a:spcPct val="90000"/>
              </a:lnSpc>
              <a:spcBef>
                <a:spcPct val="0"/>
              </a:spcBef>
              <a:spcAft>
                <a:spcPts val="600"/>
              </a:spcAft>
            </a:pPr>
            <a:r>
              <a:rPr lang="en-US" sz="3200">
                <a:latin typeface="Times New Roman" panose="02020603050405020304" pitchFamily="18" charset="0"/>
                <a:cs typeface="Times New Roman" panose="02020603050405020304" pitchFamily="18" charset="0"/>
              </a:rPr>
              <a:t>Story point 4: </a:t>
            </a:r>
          </a:p>
          <a:p>
            <a:pPr>
              <a:lnSpc>
                <a:spcPct val="90000"/>
              </a:lnSpc>
              <a:spcBef>
                <a:spcPct val="0"/>
              </a:spcBef>
              <a:spcAft>
                <a:spcPts val="600"/>
              </a:spcAft>
            </a:pPr>
            <a:r>
              <a:rPr lang="en-US" sz="3200">
                <a:solidFill>
                  <a:srgbClr val="000000"/>
                </a:solidFill>
                <a:effectLst/>
                <a:latin typeface="Times New Roman" panose="02020603050405020304" pitchFamily="18" charset="0"/>
                <a:cs typeface="Times New Roman" panose="02020603050405020304" pitchFamily="18" charset="0"/>
              </a:rPr>
              <a:t>Analyzing Retail Revenue Distribution and Trends Across Sectors</a:t>
            </a:r>
            <a:endParaRPr lang="en-US" sz="3200">
              <a:latin typeface="Times New Roman" panose="02020603050405020304" pitchFamily="18" charset="0"/>
              <a:cs typeface="Times New Roman" panose="02020603050405020304" pitchFamily="18" charset="0"/>
            </a:endParaRPr>
          </a:p>
          <a:p>
            <a:pPr marL="0" lvl="0" indent="-228600">
              <a:lnSpc>
                <a:spcPct val="90000"/>
              </a:lnSpc>
              <a:spcBef>
                <a:spcPct val="0"/>
              </a:spcBef>
              <a:spcAft>
                <a:spcPts val="600"/>
              </a:spcAft>
              <a:buFont typeface="Arial" panose="020B0604020202020204" pitchFamily="34" charset="0"/>
              <a:buChar char="•"/>
            </a:pPr>
            <a:endParaRPr lang="en-US" sz="3200">
              <a:latin typeface="Times New Roman" panose="02020603050405020304" pitchFamily="18" charset="0"/>
              <a:cs typeface="Times New Roman" panose="02020603050405020304" pitchFamily="18" charset="0"/>
            </a:endParaRPr>
          </a:p>
          <a:p>
            <a:pPr marL="0" lvl="0" indent="-228600">
              <a:lnSpc>
                <a:spcPct val="90000"/>
              </a:lnSpc>
              <a:spcBef>
                <a:spcPct val="0"/>
              </a:spcBef>
              <a:spcAft>
                <a:spcPts val="600"/>
              </a:spcAft>
              <a:buFont typeface="Arial" panose="020B0604020202020204" pitchFamily="34" charset="0"/>
              <a:buChar char="•"/>
            </a:pPr>
            <a:endParaRPr lang="en-US" sz="3200">
              <a:latin typeface="Times New Roman" panose="02020603050405020304" pitchFamily="18" charset="0"/>
              <a:cs typeface="Times New Roman" panose="02020603050405020304" pitchFamily="18" charset="0"/>
            </a:endParaRPr>
          </a:p>
          <a:p>
            <a:pPr marL="0" lvl="0" indent="-228600">
              <a:lnSpc>
                <a:spcPct val="90000"/>
              </a:lnSpc>
              <a:spcBef>
                <a:spcPct val="0"/>
              </a:spcBef>
              <a:spcAft>
                <a:spcPts val="600"/>
              </a:spcAft>
              <a:buFont typeface="Arial" panose="020B0604020202020204" pitchFamily="34" charset="0"/>
              <a:buChar char="•"/>
            </a:pPr>
            <a:endParaRPr lang="en-US" sz="3200">
              <a:latin typeface="Times New Roman" panose="02020603050405020304" pitchFamily="18" charset="0"/>
              <a:cs typeface="Times New Roman" panose="02020603050405020304" pitchFamily="18" charset="0"/>
            </a:endParaRPr>
          </a:p>
        </p:txBody>
      </p:sp>
      <p:sp>
        <p:nvSpPr>
          <p:cNvPr id="4" name="Google Shape;360;g2a2b47f352d_10_17">
            <a:extLst>
              <a:ext uri="{FF2B5EF4-FFF2-40B4-BE49-F238E27FC236}">
                <a16:creationId xmlns:a16="http://schemas.microsoft.com/office/drawing/2014/main" id="{66B97A77-2EB1-E098-5089-E7C44C9EBCD1}"/>
              </a:ext>
            </a:extLst>
          </p:cNvPr>
          <p:cNvSpPr txBox="1">
            <a:spLocks/>
          </p:cNvSpPr>
          <p:nvPr/>
        </p:nvSpPr>
        <p:spPr>
          <a:xfrm>
            <a:off x="1627542" y="3603292"/>
            <a:ext cx="9470733" cy="1422098"/>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80000"/>
              </a:lnSpc>
              <a:spcBef>
                <a:spcPts val="0"/>
              </a:spcBef>
              <a:spcAft>
                <a:spcPts val="600"/>
              </a:spcAft>
              <a:buClr>
                <a:schemeClr val="dk1"/>
              </a:buClr>
              <a:buSzPts val="1100"/>
              <a:buFont typeface="Arial" panose="020B0604020202020204" pitchFamily="34" charset="0"/>
              <a:buNone/>
            </a:pPr>
            <a:endParaRPr lang="en-US" sz="1960"/>
          </a:p>
          <a:p>
            <a:pPr marL="0" indent="0">
              <a:lnSpc>
                <a:spcPct val="80000"/>
              </a:lnSpc>
              <a:spcBef>
                <a:spcPts val="0"/>
              </a:spcBef>
              <a:spcAft>
                <a:spcPts val="600"/>
              </a:spcAft>
              <a:buClr>
                <a:schemeClr val="lt1"/>
              </a:buClr>
              <a:buSzPts val="1320"/>
              <a:buFont typeface="Arial" panose="020B0604020202020204" pitchFamily="34" charset="0"/>
              <a:buNone/>
            </a:pPr>
            <a:endParaRPr lang="en-US" sz="1960"/>
          </a:p>
        </p:txBody>
      </p:sp>
    </p:spTree>
    <p:extLst>
      <p:ext uri="{BB962C8B-B14F-4D97-AF65-F5344CB8AC3E}">
        <p14:creationId xmlns:p14="http://schemas.microsoft.com/office/powerpoint/2010/main" val="1225025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574</Words>
  <Application>Microsoft Macintosh PowerPoint</Application>
  <PresentationFormat>Widescreen</PresentationFormat>
  <Paragraphs>77</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Meiryo</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PREPARATION</vt:lpstr>
      <vt:lpstr>PowerPoint Presentation</vt:lpstr>
      <vt:lpstr>PowerPoint Presentation</vt:lpstr>
      <vt:lpstr>MODELING AND EVALUATION </vt:lpstr>
      <vt:lpstr>PowerPoint Presentation</vt:lpstr>
      <vt:lpstr>PowerPoint Presentation</vt:lpstr>
      <vt:lpstr>PowerPoint Presentation</vt:lpstr>
      <vt:lpstr>PowerPoint Presentation</vt:lpstr>
      <vt:lpstr>PowerPoint Presentation</vt:lpstr>
      <vt:lpstr>Conclusion</vt:lpstr>
      <vt:lpstr>SOURCES/REFERENCES: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Saraswat, Panshul</dc:creator>
  <cp:lastModifiedBy>Lohakare, Rutuja</cp:lastModifiedBy>
  <cp:revision>4</cp:revision>
  <dcterms:created xsi:type="dcterms:W3CDTF">2023-12-05T20:40:10Z</dcterms:created>
  <dcterms:modified xsi:type="dcterms:W3CDTF">2023-12-13T02:13:53Z</dcterms:modified>
</cp:coreProperties>
</file>